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2860" y="893064"/>
            <a:ext cx="264922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Times New Roman"/>
                <a:cs typeface="Times New Roman"/>
              </a:rPr>
              <a:t>L</a:t>
            </a:r>
            <a:r>
              <a:rPr dirty="0" smtClean="0" sz="1800" spc="5">
                <a:latin typeface="Times New Roman"/>
                <a:cs typeface="Times New Roman"/>
              </a:rPr>
              <a:t>e</a:t>
            </a:r>
            <a:r>
              <a:rPr dirty="0" smtClean="0" sz="1800" spc="-10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ture</a:t>
            </a:r>
            <a:r>
              <a:rPr dirty="0" smtClean="0" sz="1800" spc="1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15">
                <a:latin typeface="Times New Roman"/>
                <a:cs typeface="Times New Roman"/>
              </a:rPr>
              <a:t>n</a:t>
            </a:r>
            <a:r>
              <a:rPr dirty="0" smtClean="0" sz="1800" spc="5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/</a:t>
            </a:r>
            <a:r>
              <a:rPr dirty="0" smtClean="0" sz="1800" spc="-5">
                <a:latin typeface="Times New Roman"/>
                <a:cs typeface="Times New Roman"/>
              </a:rPr>
              <a:t> </a:t>
            </a:r>
            <a:r>
              <a:rPr dirty="0" smtClean="0" sz="1800" spc="-5">
                <a:latin typeface="Times New Roman"/>
                <a:cs typeface="Times New Roman"/>
              </a:rPr>
              <a:t>V</a:t>
            </a:r>
            <a:r>
              <a:rPr dirty="0" smtClean="0" sz="1800" spc="-10">
                <a:latin typeface="Times New Roman"/>
                <a:cs typeface="Times New Roman"/>
              </a:rPr>
              <a:t>e</a:t>
            </a:r>
            <a:r>
              <a:rPr dirty="0" smtClean="0" sz="1800" spc="5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tor</a:t>
            </a:r>
            <a:r>
              <a:rPr dirty="0" smtClean="0" sz="1800" spc="-10">
                <a:latin typeface="Times New Roman"/>
                <a:cs typeface="Times New Roman"/>
              </a:rPr>
              <a:t> </a:t>
            </a:r>
            <a:r>
              <a:rPr dirty="0" smtClean="0" sz="1800" spc="5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5">
                <a:latin typeface="Times New Roman"/>
                <a:cs typeface="Times New Roman"/>
              </a:rPr>
              <a:t>a</a:t>
            </a:r>
            <a:r>
              <a:rPr dirty="0" smtClean="0" sz="1800" spc="-10">
                <a:latin typeface="Times New Roman"/>
                <a:cs typeface="Times New Roman"/>
              </a:rPr>
              <a:t>l</a:t>
            </a:r>
            <a:r>
              <a:rPr dirty="0" smtClean="0" sz="1800" spc="10">
                <a:latin typeface="Times New Roman"/>
                <a:cs typeface="Times New Roman"/>
              </a:rPr>
              <a:t>y</a:t>
            </a:r>
            <a:r>
              <a:rPr dirty="0" smtClean="0" sz="1800" spc="-5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344167"/>
            <a:ext cx="5938062" cy="7170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67694" y="5234529"/>
            <a:ext cx="1916407" cy="1763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20129" y="8623832"/>
            <a:ext cx="432560" cy="481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039458" y="8585504"/>
            <a:ext cx="0" cy="509216"/>
          </a:xfrm>
          <a:custGeom>
            <a:avLst/>
            <a:gdLst/>
            <a:ahLst/>
            <a:cxnLst/>
            <a:rect l="l" t="t" r="r" b="b"/>
            <a:pathLst>
              <a:path w="0" h="509216">
                <a:moveTo>
                  <a:pt x="0" y="509216"/>
                </a:moveTo>
                <a:lnTo>
                  <a:pt x="0" y="0"/>
                </a:lnTo>
              </a:path>
            </a:pathLst>
          </a:custGeom>
          <a:ln w="16420">
            <a:solidFill>
              <a:srgbClr val="18181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800277" y="8585504"/>
            <a:ext cx="0" cy="509216"/>
          </a:xfrm>
          <a:custGeom>
            <a:avLst/>
            <a:gdLst/>
            <a:ahLst/>
            <a:cxnLst/>
            <a:rect l="l" t="t" r="r" b="b"/>
            <a:pathLst>
              <a:path w="0" h="509216">
                <a:moveTo>
                  <a:pt x="0" y="509216"/>
                </a:moveTo>
                <a:lnTo>
                  <a:pt x="0" y="0"/>
                </a:lnTo>
              </a:path>
            </a:pathLst>
          </a:custGeom>
          <a:ln w="21894">
            <a:solidFill>
              <a:srgbClr val="2B2B2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46209" y="1055696"/>
            <a:ext cx="9906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2777" y="1062921"/>
            <a:ext cx="118300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VECfOR</a:t>
            </a: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ANALYSIS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10693" y="1073872"/>
            <a:ext cx="57340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0">
                <a:solidFill>
                  <a:srgbClr val="0F0F0F"/>
                </a:solidFill>
                <a:latin typeface="Times New Roman"/>
                <a:cs typeface="Times New Roman"/>
              </a:rPr>
              <a:t>(OIA</a:t>
            </a:r>
            <a:r>
              <a:rPr dirty="0" smtClean="0" sz="900" spc="114">
                <a:solidFill>
                  <a:srgbClr val="0F0F0F"/>
                </a:solidFill>
                <a:latin typeface="Times New Roman"/>
                <a:cs typeface="Times New Roman"/>
              </a:rPr>
              <a:t>P</a:t>
            </a:r>
            <a:r>
              <a:rPr dirty="0" smtClean="0" sz="900" spc="16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7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9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5262" y="1450803"/>
            <a:ext cx="4183379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25">
                <a:solidFill>
                  <a:srgbClr val="0F0F0F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9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1.</a:t>
            </a: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0">
                <a:solidFill>
                  <a:srgbClr val="0F0F0F"/>
                </a:solidFill>
                <a:latin typeface="Arial"/>
                <a:cs typeface="Arial"/>
              </a:rPr>
              <a:t>lbe</a:t>
            </a:r>
            <a:r>
              <a:rPr dirty="0" smtClean="0" sz="900" spc="-1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dot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9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obeys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distributive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scalar</a:t>
            </a: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multiplication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232323"/>
                </a:solidFill>
                <a:latin typeface="Times New Roman"/>
                <a:cs typeface="Times New Roman"/>
              </a:rPr>
              <a:t>laws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6692" y="1627995"/>
            <a:ext cx="137731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2310" algn="l"/>
              </a:tabLst>
            </a:pPr>
            <a:r>
              <a:rPr dirty="0" smtClean="0" sz="900" spc="155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00">
                <a:solidFill>
                  <a:srgbClr val="0F0F0F"/>
                </a:solidFill>
                <a:latin typeface="Arial"/>
                <a:cs typeface="Arial"/>
              </a:rPr>
              <a:t>•</a:t>
            </a:r>
            <a:r>
              <a:rPr dirty="0" smtClean="0" sz="900" spc="-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65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900" spc="190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1150" spc="9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900" spc="55">
                <a:solidFill>
                  <a:srgbClr val="0F0F0F"/>
                </a:solidFill>
                <a:latin typeface="Arial"/>
                <a:cs typeface="Arial"/>
              </a:rPr>
              <a:t>C)</a:t>
            </a:r>
            <a:r>
              <a:rPr dirty="0" smtClean="0" sz="900" spc="55">
                <a:solidFill>
                  <a:srgbClr val="0F0F0F"/>
                </a:solidFill>
                <a:latin typeface="Arial"/>
                <a:cs typeface="Arial"/>
              </a:rPr>
              <a:t>	</a:t>
            </a:r>
            <a:r>
              <a:rPr dirty="0" smtClean="0" sz="900" spc="105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60">
                <a:solidFill>
                  <a:srgbClr val="0F0F0F"/>
                </a:solidFill>
                <a:latin typeface="Arial"/>
                <a:cs typeface="Arial"/>
              </a:rPr>
              <a:t>•</a:t>
            </a:r>
            <a:r>
              <a:rPr dirty="0" smtClean="0" sz="900" spc="-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254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900" spc="-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50" spc="9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900" spc="155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60">
                <a:solidFill>
                  <a:srgbClr val="0F0F0F"/>
                </a:solidFill>
                <a:latin typeface="Arial"/>
                <a:cs typeface="Arial"/>
              </a:rPr>
              <a:t>•</a:t>
            </a:r>
            <a:r>
              <a:rPr dirty="0" smtClean="0" sz="900" spc="-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20">
                <a:solidFill>
                  <a:srgbClr val="0F0F0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1590" y="1665221"/>
            <a:ext cx="90233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65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-20">
                <a:solidFill>
                  <a:srgbClr val="4F4F4F"/>
                </a:solidFill>
                <a:latin typeface="Arial"/>
                <a:cs typeface="Arial"/>
              </a:rPr>
              <a:t>•</a:t>
            </a:r>
            <a:r>
              <a:rPr dirty="0" smtClean="0" sz="900" spc="-120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mtClean="0" sz="900" spc="105">
                <a:solidFill>
                  <a:srgbClr val="0F0F0F"/>
                </a:solidFill>
                <a:latin typeface="Arial"/>
                <a:cs typeface="Arial"/>
              </a:rPr>
              <a:t>kB</a:t>
            </a:r>
            <a:r>
              <a:rPr dirty="0" smtClean="0" sz="900" spc="-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00" spc="300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900" spc="90">
                <a:solidFill>
                  <a:srgbClr val="0F0F0F"/>
                </a:solidFill>
                <a:latin typeface="Arial"/>
                <a:cs typeface="Arial"/>
              </a:rPr>
              <a:t>k(</a:t>
            </a:r>
            <a:r>
              <a:rPr dirty="0" smtClean="0" sz="900" spc="140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-20">
                <a:solidFill>
                  <a:srgbClr val="232323"/>
                </a:solidFill>
                <a:latin typeface="Arial"/>
                <a:cs typeface="Arial"/>
              </a:rPr>
              <a:t>•</a:t>
            </a:r>
            <a:r>
              <a:rPr dirty="0" smtClean="0" sz="900" spc="-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00" spc="90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900" spc="45">
                <a:solidFill>
                  <a:srgbClr val="0F0F0F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9789" y="1878762"/>
            <a:ext cx="5527675" cy="2882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9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being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case,</a:t>
            </a:r>
            <a:endParaRPr sz="900">
              <a:latin typeface="Times New Roman"/>
              <a:cs typeface="Times New Roman"/>
            </a:endParaRPr>
          </a:p>
          <a:p>
            <a:pPr algn="ctr" marR="116839">
              <a:lnSpc>
                <a:spcPct val="100000"/>
              </a:lnSpc>
              <a:spcBef>
                <a:spcPts val="465"/>
              </a:spcBef>
            </a:pPr>
            <a:r>
              <a:rPr dirty="0" smtClean="0" sz="950" spc="229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80">
                <a:solidFill>
                  <a:srgbClr val="0F0F0F"/>
                </a:solidFill>
                <a:latin typeface="Times New Roman"/>
                <a:cs typeface="Times New Roman"/>
              </a:rPr>
              <a:t>·</a:t>
            </a:r>
            <a:r>
              <a:rPr dirty="0" smtClean="0" sz="950" spc="60">
                <a:solidFill>
                  <a:srgbClr val="0F0F0F"/>
                </a:solidFill>
                <a:latin typeface="Times New Roman"/>
                <a:cs typeface="Times New Roman"/>
              </a:rPr>
              <a:t>8-=</a:t>
            </a:r>
            <a:r>
              <a:rPr dirty="0" smtClean="0" sz="95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2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9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0F0F0F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5">
                <a:solidFill>
                  <a:srgbClr val="3D3D3D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110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5">
                <a:solidFill>
                  <a:srgbClr val="0F0F0F"/>
                </a:solidFill>
                <a:latin typeface="Times New Roman"/>
                <a:cs typeface="Times New Roman"/>
              </a:rPr>
              <a:t>a,.</a:t>
            </a:r>
            <a:r>
              <a:rPr dirty="0" smtClean="0" sz="95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0" i="1">
                <a:solidFill>
                  <a:srgbClr val="0F0F0F"/>
                </a:solidFill>
                <a:latin typeface="Times New Roman"/>
                <a:cs typeface="Times New Roman"/>
              </a:rPr>
              <a:t>+A</a:t>
            </a:r>
            <a:r>
              <a:rPr dirty="0" smtClean="0" sz="950" spc="-80" i="1">
                <a:solidFill>
                  <a:srgbClr val="0F0F0F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105">
                <a:solidFill>
                  <a:srgbClr val="0F0F0F"/>
                </a:solidFill>
                <a:latin typeface="Times New Roman"/>
                <a:cs typeface="Times New Roman"/>
              </a:rPr>
              <a:t>a.</a:t>
            </a:r>
            <a:r>
              <a:rPr dirty="0" smtClean="0" sz="950" spc="10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50">
                <a:solidFill>
                  <a:srgbClr val="0F0F0F"/>
                </a:solidFill>
                <a:latin typeface="Times New Roman"/>
                <a:cs typeface="Times New Roman"/>
              </a:rPr>
              <a:t>·</a:t>
            </a:r>
            <a:r>
              <a:rPr dirty="0" smtClean="0" sz="950" spc="4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-50">
                <a:solidFill>
                  <a:srgbClr val="232323"/>
                </a:solidFill>
                <a:latin typeface="Times New Roman"/>
                <a:cs typeface="Times New Roman"/>
              </a:rPr>
              <a:t>B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3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>
                <a:solidFill>
                  <a:srgbClr val="0F0F0F"/>
                </a:solidFill>
                <a:latin typeface="Times New Roman"/>
                <a:cs typeface="Times New Roman"/>
              </a:rPr>
              <a:t>B,.</a:t>
            </a:r>
            <a:r>
              <a:rPr dirty="0" smtClean="0" sz="950" spc="-8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15">
                <a:solidFill>
                  <a:srgbClr val="3D3D3D"/>
                </a:solidFill>
                <a:latin typeface="Times New Roman"/>
                <a:cs typeface="Times New Roman"/>
              </a:rPr>
              <a:t>,.</a:t>
            </a:r>
            <a:r>
              <a:rPr dirty="0" smtClean="0" sz="950" spc="-13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0F0F0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0F0F0F"/>
                </a:solidFill>
                <a:latin typeface="Times New Roman"/>
                <a:cs typeface="Times New Roman"/>
              </a:rPr>
              <a:t>B,a.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marL="1731010">
              <a:lnSpc>
                <a:spcPct val="100000"/>
              </a:lnSpc>
              <a:spcBef>
                <a:spcPts val="275"/>
              </a:spcBef>
            </a:pPr>
            <a:r>
              <a:rPr dirty="0" smtClean="0" sz="850" spc="395">
                <a:solidFill>
                  <a:srgbClr val="232323"/>
                </a:solidFill>
                <a:latin typeface="Arial"/>
                <a:cs typeface="Arial"/>
              </a:rPr>
              <a:t>-</a:t>
            </a:r>
            <a:r>
              <a:rPr dirty="0" smtClean="0" sz="850" spc="-1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70" i="1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850" spc="-5" i="1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mtClean="0" sz="850" spc="-90" i="1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mtClean="0" sz="850" spc="25" i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850" spc="-5" i="1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mtClean="0" sz="850" spc="-90" i="1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dirty="0" smtClean="0" sz="850" spc="20" i="1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850" spc="20" i="1">
                <a:solidFill>
                  <a:srgbClr val="0F0F0F"/>
                </a:solidFill>
                <a:latin typeface="Arial"/>
                <a:cs typeface="Arial"/>
              </a:rPr>
              <a:t>a..•</a:t>
            </a:r>
            <a:r>
              <a:rPr dirty="0" smtClean="0" sz="850" spc="-12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-2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10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1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85">
                <a:solidFill>
                  <a:srgbClr val="0F0F0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5" i="1">
                <a:solidFill>
                  <a:srgbClr val="0F0F0F"/>
                </a:solidFill>
                <a:latin typeface="Arial"/>
                <a:cs typeface="Arial"/>
              </a:rPr>
              <a:t>A,.B,.</a:t>
            </a:r>
            <a:r>
              <a:rPr dirty="0" smtClean="0" sz="850" spc="-15" i="1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850" spc="-20" i="1">
                <a:solidFill>
                  <a:srgbClr val="0F0F0F"/>
                </a:solidFill>
                <a:latin typeface="Arial"/>
                <a:cs typeface="Arial"/>
              </a:rPr>
              <a:t>a,.</a:t>
            </a:r>
            <a:r>
              <a:rPr dirty="0" smtClean="0" sz="850" spc="-5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120">
                <a:solidFill>
                  <a:srgbClr val="232323"/>
                </a:solidFill>
                <a:latin typeface="Arial"/>
                <a:cs typeface="Arial"/>
              </a:rPr>
              <a:t>•</a:t>
            </a:r>
            <a:r>
              <a:rPr dirty="0" smtClean="0" sz="850" spc="-1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a,.</a:t>
            </a:r>
            <a:r>
              <a:rPr dirty="0" smtClean="0" sz="950" spc="3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55">
                <a:solidFill>
                  <a:srgbClr val="0F0F0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" i="1">
                <a:solidFill>
                  <a:srgbClr val="0F0F0F"/>
                </a:solidFill>
                <a:latin typeface="Arial"/>
                <a:cs typeface="Arial"/>
              </a:rPr>
              <a:t>A,B.</a:t>
            </a:r>
            <a:r>
              <a:rPr dirty="0" smtClean="0" sz="850" spc="25" i="1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850" spc="25" i="1">
                <a:solidFill>
                  <a:srgbClr val="0F0F0F"/>
                </a:solidFill>
                <a:latin typeface="Arial"/>
                <a:cs typeface="Arial"/>
              </a:rPr>
              <a:t>a..</a:t>
            </a:r>
            <a:r>
              <a:rPr dirty="0" smtClean="0" sz="850" spc="-9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215">
                <a:solidFill>
                  <a:srgbClr val="0F0F0F"/>
                </a:solidFill>
                <a:latin typeface="Arial"/>
                <a:cs typeface="Arial"/>
              </a:rPr>
              <a:t>•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a.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algn="ctr" marL="393065">
              <a:lnSpc>
                <a:spcPct val="100000"/>
              </a:lnSpc>
              <a:spcBef>
                <a:spcPts val="5"/>
              </a:spcBef>
            </a:pPr>
            <a:r>
              <a:rPr dirty="0" smtClean="0" sz="1300" spc="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950" spc="-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4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80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950" spc="-15">
                <a:solidFill>
                  <a:srgbClr val="4F4F4F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80">
                <a:solidFill>
                  <a:srgbClr val="4F4F4F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5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6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0">
                <a:solidFill>
                  <a:srgbClr val="0F0F0F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20">
                <a:solidFill>
                  <a:srgbClr val="0F0F0F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65">
                <a:solidFill>
                  <a:srgbClr val="0F0F0F"/>
                </a:solidFill>
                <a:latin typeface="Times New Roman"/>
                <a:cs typeface="Times New Roman"/>
              </a:rPr>
              <a:t>a,.</a:t>
            </a:r>
            <a:r>
              <a:rPr dirty="0" smtClean="0" sz="950" spc="7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+·</a:t>
            </a:r>
            <a:r>
              <a:rPr dirty="0" smtClean="0" sz="95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95">
                <a:solidFill>
                  <a:srgbClr val="3D3D3D"/>
                </a:solidFill>
                <a:latin typeface="Times New Roman"/>
                <a:cs typeface="Times New Roman"/>
              </a:rPr>
              <a:t>·</a:t>
            </a:r>
            <a:r>
              <a:rPr dirty="0" smtClean="0" sz="950" spc="110">
                <a:solidFill>
                  <a:srgbClr val="0F0F0F"/>
                </a:solidFill>
                <a:latin typeface="Times New Roman"/>
                <a:cs typeface="Times New Roman"/>
              </a:rPr>
              <a:t>·</a:t>
            </a:r>
            <a:r>
              <a:rPr dirty="0" smtClean="0" sz="1100" spc="165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A.B,.</a:t>
            </a:r>
            <a:r>
              <a:rPr dirty="0" smtClean="0" sz="950" spc="5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a.</a:t>
            </a:r>
            <a:r>
              <a:rPr dirty="0" smtClean="0" sz="95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55">
                <a:solidFill>
                  <a:srgbClr val="0F0F0F"/>
                </a:solidFill>
                <a:latin typeface="Times New Roman"/>
                <a:cs typeface="Times New Roman"/>
              </a:rPr>
              <a:t>·a,.</a:t>
            </a:r>
            <a:r>
              <a:rPr dirty="0" smtClean="0" sz="1250" spc="-5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1250">
              <a:latin typeface="Times New Roman"/>
              <a:cs typeface="Times New Roman"/>
            </a:endParaRPr>
          </a:p>
          <a:p>
            <a:pPr marL="23495">
              <a:lnSpc>
                <a:spcPts val="1240"/>
              </a:lnSpc>
              <a:spcBef>
                <a:spcPts val="225"/>
              </a:spcBef>
            </a:pP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However,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30">
                <a:solidFill>
                  <a:srgbClr val="0F0F0F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90">
                <a:solidFill>
                  <a:srgbClr val="232323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-1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9">
                <a:solidFill>
                  <a:srgbClr val="0F0F0F"/>
                </a:solidFill>
                <a:latin typeface="Arial"/>
                <a:cs typeface="Arial"/>
              </a:rPr>
              <a:t>=</a:t>
            </a:r>
            <a:r>
              <a:rPr dirty="0" smtClean="0" sz="850" spc="-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50" spc="-100">
                <a:solidFill>
                  <a:srgbClr val="0F0F0F"/>
                </a:solidFill>
                <a:latin typeface="Times New Roman"/>
                <a:cs typeface="Times New Roman"/>
              </a:rPr>
              <a:t>a,.</a:t>
            </a:r>
            <a:r>
              <a:rPr dirty="0" smtClean="0" sz="115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20">
                <a:solidFill>
                  <a:srgbClr val="0F0F0F"/>
                </a:solidFill>
                <a:latin typeface="Times New Roman"/>
                <a:cs typeface="Times New Roman"/>
              </a:rPr>
              <a:t>•</a:t>
            </a:r>
            <a:r>
              <a:rPr dirty="0" smtClean="0" sz="1150" spc="-80">
                <a:solidFill>
                  <a:srgbClr val="232323"/>
                </a:solidFill>
                <a:latin typeface="Times New Roman"/>
                <a:cs typeface="Times New Roman"/>
              </a:rPr>
              <a:t>a,.</a:t>
            </a:r>
            <a:r>
              <a:rPr dirty="0" smtClean="0" sz="1150" spc="-1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20">
                <a:solidFill>
                  <a:srgbClr val="3D3D3D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6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0F0F0F"/>
                </a:solidFill>
                <a:latin typeface="Times New Roman"/>
                <a:cs typeface="Times New Roman"/>
              </a:rPr>
              <a:t>a.</a:t>
            </a:r>
            <a:r>
              <a:rPr dirty="0" smtClean="0" sz="950" spc="-1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-1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45">
                <a:solidFill>
                  <a:srgbClr val="0F0F0F"/>
                </a:solidFill>
                <a:latin typeface="Times New Roman"/>
                <a:cs typeface="Times New Roman"/>
              </a:rPr>
              <a:t>a.=</a:t>
            </a:r>
            <a:r>
              <a:rPr dirty="0" smtClean="0" sz="950" spc="-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9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19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because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cos</a:t>
            </a:r>
            <a:r>
              <a:rPr dirty="0" smtClean="0" sz="900" spc="-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 i="1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900" spc="7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-4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dot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unity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when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angle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0">
                <a:solidFill>
                  <a:srgbClr val="232323"/>
                </a:solidFill>
                <a:latin typeface="Arial"/>
                <a:cs typeface="Arial"/>
              </a:rPr>
              <a:t>is</a:t>
            </a:r>
            <a:endParaRPr sz="850">
              <a:latin typeface="Arial"/>
              <a:cs typeface="Arial"/>
            </a:endParaRPr>
          </a:p>
          <a:p>
            <a:pPr marL="17780">
              <a:lnSpc>
                <a:spcPts val="1265"/>
              </a:lnSpc>
            </a:pP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zero.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when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 i="1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900" spc="-9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400" spc="-180" i="1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30">
                <a:solidFill>
                  <a:srgbClr val="232323"/>
                </a:solidFill>
                <a:latin typeface="Times New Roman"/>
                <a:cs typeface="Times New Roman"/>
              </a:rPr>
              <a:t>90",</a:t>
            </a:r>
            <a:r>
              <a:rPr dirty="0" smtClean="0" sz="950" spc="-30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4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cos</a:t>
            </a:r>
            <a:r>
              <a:rPr dirty="0" smtClean="0" sz="900" spc="-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 i="1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900" spc="-5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00" spc="-8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zero;</a:t>
            </a:r>
            <a:r>
              <a:rPr dirty="0" smtClean="0" sz="9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hence</a:t>
            </a:r>
            <a:r>
              <a:rPr dirty="0" smtClean="0" sz="900" spc="7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all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232323"/>
                </a:solidFill>
                <a:latin typeface="Times New Roman"/>
                <a:cs typeface="Times New Roman"/>
              </a:rPr>
              <a:t>other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dot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products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vectors</a:t>
            </a:r>
            <a:r>
              <a:rPr dirty="0" smtClean="0" sz="900" spc="-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32323"/>
                </a:solidFill>
                <a:latin typeface="Times New Roman"/>
                <a:cs typeface="Times New Roman"/>
              </a:rPr>
              <a:t>are</a:t>
            </a:r>
            <a:r>
              <a:rPr dirty="0" smtClean="0" sz="900" spc="-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232323"/>
                </a:solidFill>
                <a:latin typeface="Times New Roman"/>
                <a:cs typeface="Times New Roman"/>
              </a:rPr>
              <a:t>zer</a:t>
            </a:r>
            <a:r>
              <a:rPr dirty="0" smtClean="0" sz="900" spc="25">
                <a:solidFill>
                  <a:srgbClr val="232323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270">
                <a:solidFill>
                  <a:srgbClr val="4F4F4F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70">
                <a:solidFill>
                  <a:srgbClr val="4F4F4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95">
                <a:solidFill>
                  <a:srgbClr val="4F4F4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Thus</a:t>
            </a:r>
            <a:endParaRPr sz="900">
              <a:latin typeface="Times New Roman"/>
              <a:cs typeface="Times New Roman"/>
            </a:endParaRPr>
          </a:p>
          <a:p>
            <a:pPr algn="ctr" marR="11430">
              <a:lnSpc>
                <a:spcPct val="100000"/>
              </a:lnSpc>
              <a:spcBef>
                <a:spcPts val="254"/>
              </a:spcBef>
            </a:pPr>
            <a:r>
              <a:rPr dirty="0" smtClean="0" sz="900" spc="-15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225">
                <a:solidFill>
                  <a:srgbClr val="3D3D3D"/>
                </a:solidFill>
                <a:latin typeface="Arial"/>
                <a:cs typeface="Arial"/>
              </a:rPr>
              <a:t>·</a:t>
            </a:r>
            <a:r>
              <a:rPr dirty="0" smtClean="0" sz="900" spc="254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900" spc="-1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229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850" spc="-15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70" i="1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850" spc="-25" i="1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mtClean="0" sz="850" spc="-75" i="1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850" spc="25" i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850" spc="-35" i="1">
                <a:solidFill>
                  <a:srgbClr val="232323"/>
                </a:solidFill>
                <a:latin typeface="Arial"/>
                <a:cs typeface="Arial"/>
              </a:rPr>
              <a:t>..</a:t>
            </a:r>
            <a:r>
              <a:rPr dirty="0" smtClean="0" sz="850" spc="-4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100" spc="120">
                <a:solidFill>
                  <a:srgbClr val="232323"/>
                </a:solidFill>
                <a:latin typeface="Arial"/>
                <a:cs typeface="Arial"/>
              </a:rPr>
              <a:t>+</a:t>
            </a:r>
            <a:r>
              <a:rPr dirty="0" smtClean="0" sz="850" spc="-15" i="1">
                <a:solidFill>
                  <a:srgbClr val="0F0F0F"/>
                </a:solidFill>
                <a:latin typeface="Arial"/>
                <a:cs typeface="Arial"/>
              </a:rPr>
              <a:t>A,.B,.</a:t>
            </a:r>
            <a:r>
              <a:rPr dirty="0" smtClean="0" sz="850" spc="-1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120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850" spc="90" i="1">
                <a:solidFill>
                  <a:srgbClr val="0F0F0F"/>
                </a:solidFill>
                <a:latin typeface="Arial"/>
                <a:cs typeface="Arial"/>
              </a:rPr>
              <a:t>A,B.</a:t>
            </a:r>
            <a:endParaRPr sz="850">
              <a:latin typeface="Arial"/>
              <a:cs typeface="Arial"/>
            </a:endParaRPr>
          </a:p>
          <a:p>
            <a:pPr marL="220345">
              <a:lnSpc>
                <a:spcPct val="100000"/>
              </a:lnSpc>
              <a:spcBef>
                <a:spcPts val="375"/>
              </a:spcBef>
            </a:pP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4.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0F0F0F"/>
                </a:solidFill>
                <a:latin typeface="Times New Roman"/>
                <a:cs typeface="Times New Roman"/>
              </a:rPr>
              <a:t>cross</a:t>
            </a:r>
            <a:r>
              <a:rPr dirty="0" smtClean="0" sz="1000" spc="-5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0F0F0F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00" spc="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0F0F0F"/>
                </a:solidFill>
                <a:latin typeface="Times New Roman"/>
                <a:cs typeface="Times New Roman"/>
              </a:rPr>
              <a:t>two</a:t>
            </a:r>
            <a:r>
              <a:rPr dirty="0" smtClean="0" sz="95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vectors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0F0F0F"/>
                </a:solidFill>
                <a:latin typeface="Times New Roman"/>
                <a:cs typeface="Times New Roman"/>
              </a:rPr>
              <a:t>i</a:t>
            </a:r>
            <a:r>
              <a:rPr dirty="0" smtClean="0" sz="950" spc="20">
                <a:solidFill>
                  <a:srgbClr val="0F0F0F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195">
                <a:solidFill>
                  <a:srgbClr val="3D3D3D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7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95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definition,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 algn="ctr" marL="419100">
              <a:lnSpc>
                <a:spcPct val="100000"/>
              </a:lnSpc>
              <a:tabLst>
                <a:tab pos="1847850" algn="l"/>
              </a:tabLst>
            </a:pPr>
            <a:r>
              <a:rPr dirty="0" smtClean="0" sz="950" spc="160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50" spc="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5">
                <a:solidFill>
                  <a:srgbClr val="0F0F0F"/>
                </a:solidFill>
                <a:latin typeface="Arial"/>
                <a:cs typeface="Arial"/>
              </a:rPr>
              <a:t>X</a:t>
            </a:r>
            <a:r>
              <a:rPr dirty="0" smtClean="0" sz="950" spc="-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275">
                <a:solidFill>
                  <a:srgbClr val="0F0F0F"/>
                </a:solidFill>
                <a:latin typeface="Arial"/>
                <a:cs typeface="Arial"/>
              </a:rPr>
              <a:t>B=</a:t>
            </a:r>
            <a:r>
              <a:rPr dirty="0" smtClean="0" sz="950" spc="-1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ABsin</a:t>
            </a:r>
            <a:r>
              <a:rPr dirty="0" smtClean="0" sz="10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0F0F0F"/>
                </a:solidFill>
                <a:latin typeface="Arial"/>
                <a:cs typeface="Arial"/>
              </a:rPr>
              <a:t>8)</a:t>
            </a:r>
            <a:r>
              <a:rPr dirty="0" smtClean="0" sz="950" spc="0">
                <a:solidFill>
                  <a:srgbClr val="0F0F0F"/>
                </a:solidFill>
                <a:latin typeface="Arial"/>
                <a:cs typeface="Arial"/>
              </a:rPr>
              <a:t>a,.</a:t>
            </a:r>
            <a:r>
              <a:rPr dirty="0" smtClean="0" sz="950" spc="0">
                <a:solidFill>
                  <a:srgbClr val="0F0F0F"/>
                </a:solidFill>
                <a:latin typeface="Arial"/>
                <a:cs typeface="Arial"/>
              </a:rPr>
              <a:t>	</a:t>
            </a:r>
            <a:r>
              <a:rPr dirty="0" smtClean="0" baseline="2777" sz="1500" spc="37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2777" sz="1500" spc="44">
                <a:solidFill>
                  <a:srgbClr val="0F0F0F"/>
                </a:solidFill>
                <a:latin typeface="Times New Roman"/>
                <a:cs typeface="Times New Roman"/>
              </a:rPr>
              <a:t>read</a:t>
            </a:r>
            <a:r>
              <a:rPr dirty="0" smtClean="0" baseline="2777" sz="1500" spc="142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777" sz="1500" spc="157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2777" sz="1500" spc="-13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2777" sz="1500" spc="157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2777" sz="1500" spc="-7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777" sz="1500" spc="15">
                <a:solidFill>
                  <a:srgbClr val="0F0F0F"/>
                </a:solidFill>
                <a:latin typeface="Times New Roman"/>
                <a:cs typeface="Times New Roman"/>
              </a:rPr>
              <a:t>cross</a:t>
            </a:r>
            <a:r>
              <a:rPr dirty="0" smtClean="0" baseline="2777" sz="15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777" sz="1500" spc="142">
                <a:solidFill>
                  <a:srgbClr val="0F0F0F"/>
                </a:solidFill>
                <a:latin typeface="Times New Roman"/>
                <a:cs typeface="Times New Roman"/>
              </a:rPr>
              <a:t>B"</a:t>
            </a:r>
            <a:r>
              <a:rPr dirty="0" smtClean="0" baseline="2777" sz="1500" spc="89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baseline="2777" sz="15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algn="just" marL="461009" marR="17145">
              <a:lnSpc>
                <a:spcPct val="95100"/>
              </a:lnSpc>
            </a:pP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where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 i="1">
                <a:solidFill>
                  <a:srgbClr val="0F0F0F"/>
                </a:solidFill>
                <a:latin typeface="Arial"/>
                <a:cs typeface="Arial"/>
              </a:rPr>
              <a:t>8</a:t>
            </a:r>
            <a:r>
              <a:rPr dirty="0" smtClean="0" sz="1000" spc="-5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smaller</a:t>
            </a:r>
            <a:r>
              <a:rPr dirty="0" smtClean="0" sz="1000" spc="1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between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8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B,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a,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Arial"/>
                <a:cs typeface="Arial"/>
              </a:rPr>
              <a:t>is</a:t>
            </a:r>
            <a:r>
              <a:rPr dirty="0" smtClean="0" sz="100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determined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0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they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drawn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common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point.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There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0F0F0F"/>
                </a:solidFill>
                <a:latin typeface="Times New Roman"/>
                <a:cs typeface="Times New Roman"/>
              </a:rPr>
              <a:t>two</a:t>
            </a: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normals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14">
                <a:solidFill>
                  <a:srgbClr val="0F0F0F"/>
                </a:solidFill>
                <a:latin typeface="Arial"/>
                <a:cs typeface="Arial"/>
              </a:rPr>
              <a:t>to</a:t>
            </a:r>
            <a:r>
              <a:rPr dirty="0" smtClean="0" sz="800" spc="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0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5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plane,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so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further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F0F0F"/>
                </a:solidFill>
                <a:latin typeface="Times New Roman"/>
                <a:cs typeface="Times New Roman"/>
              </a:rPr>
              <a:t>specification 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needed.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selected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232323"/>
                </a:solidFill>
                <a:latin typeface="Times New Roman"/>
                <a:cs typeface="Times New Roman"/>
              </a:rPr>
              <a:t>one</a:t>
            </a:r>
            <a:r>
              <a:rPr dirty="0" smtClean="0" sz="10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F0F0F"/>
                </a:solidFill>
                <a:latin typeface="Arial"/>
                <a:cs typeface="Arial"/>
              </a:rPr>
              <a:t>in</a:t>
            </a:r>
            <a:r>
              <a:rPr dirty="0" smtClean="0" sz="1000" spc="8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advance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right-hand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screw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turned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toward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{Fig.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1-1</a:t>
            </a:r>
            <a:r>
              <a:rPr dirty="0" smtClean="0" sz="1000" spc="-4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4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13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Because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requirement</a:t>
            </a:r>
            <a:r>
              <a:rPr dirty="0" smtClean="0" sz="10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3D3D3D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14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commutative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0F0F0F"/>
                </a:solidFill>
                <a:latin typeface="Times New Roman"/>
                <a:cs typeface="Times New Roman"/>
              </a:rPr>
              <a:t>law</a:t>
            </a:r>
            <a:r>
              <a:rPr dirty="0" smtClean="0" sz="10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does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apply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cross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3D3D3D"/>
                </a:solidFill>
                <a:latin typeface="Times New Roman"/>
                <a:cs typeface="Times New Roman"/>
              </a:rPr>
              <a:t>;</a:t>
            </a:r>
            <a:r>
              <a:rPr dirty="0" smtClean="0" sz="1000" spc="11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instead,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algn="ctr" marL="407034">
              <a:lnSpc>
                <a:spcPct val="100000"/>
              </a:lnSpc>
            </a:pPr>
            <a:r>
              <a:rPr dirty="0" smtClean="0" sz="950" spc="300">
                <a:solidFill>
                  <a:srgbClr val="0F0F0F"/>
                </a:solidFill>
                <a:latin typeface="Arial"/>
                <a:cs typeface="Arial"/>
              </a:rPr>
              <a:t>AXB=-BXA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7608" y="7109793"/>
            <a:ext cx="43180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tl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-70">
                <a:solidFill>
                  <a:srgbClr val="232323"/>
                </a:solidFill>
                <a:latin typeface="Times New Roman"/>
                <a:cs typeface="Times New Roman"/>
              </a:rPr>
              <a:t>..</a:t>
            </a:r>
            <a:r>
              <a:rPr dirty="0" smtClean="0" sz="1100" spc="-8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1-1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86611" y="7713843"/>
            <a:ext cx="4112895" cy="60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Expanding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cross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component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55">
                <a:solidFill>
                  <a:srgbClr val="0F0F0F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85">
                <a:solidFill>
                  <a:srgbClr val="3D3D3D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559435">
              <a:lnSpc>
                <a:spcPct val="100000"/>
              </a:lnSpc>
              <a:spcBef>
                <a:spcPts val="250"/>
              </a:spcBef>
            </a:pPr>
            <a:r>
              <a:rPr dirty="0" smtClean="0" sz="950" spc="9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0F0F0F"/>
                </a:solidFill>
                <a:latin typeface="Arial"/>
                <a:cs typeface="Arial"/>
              </a:rPr>
              <a:t>X</a:t>
            </a:r>
            <a:r>
              <a:rPr dirty="0" smtClean="0" sz="8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120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95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80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mtClean="0" sz="950" spc="-1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950" spc="2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5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85">
                <a:solidFill>
                  <a:srgbClr val="0F0F0F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165">
                <a:solidFill>
                  <a:srgbClr val="0F0F0F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9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5">
                <a:solidFill>
                  <a:srgbClr val="3D3D3D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6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20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400" spc="-160" i="1">
                <a:solidFill>
                  <a:srgbClr val="0F0F0F"/>
                </a:solidFill>
                <a:latin typeface="Times New Roman"/>
                <a:cs typeface="Times New Roman"/>
              </a:rPr>
              <a:t>A,.a,.</a:t>
            </a:r>
            <a:r>
              <a:rPr dirty="0" smtClean="0" sz="1400" spc="-6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7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950" spc="45">
                <a:solidFill>
                  <a:srgbClr val="0F0F0F"/>
                </a:solidFill>
                <a:latin typeface="Times New Roman"/>
                <a:cs typeface="Times New Roman"/>
              </a:rPr>
              <a:t>Azaz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0F0F0F"/>
                </a:solidFill>
                <a:latin typeface="Arial"/>
                <a:cs typeface="Arial"/>
              </a:rPr>
              <a:t>X</a:t>
            </a:r>
            <a:r>
              <a:rPr dirty="0" smtClean="0" sz="8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950" spc="-5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9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4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65">
                <a:solidFill>
                  <a:srgbClr val="0F0F0F"/>
                </a:solidFill>
                <a:latin typeface="Times New Roman"/>
                <a:cs typeface="Times New Roman"/>
              </a:rPr>
              <a:t>...</a:t>
            </a:r>
            <a:r>
              <a:rPr dirty="0" smtClean="0" sz="95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00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250" spc="-2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-15">
                <a:solidFill>
                  <a:srgbClr val="0F0F0F"/>
                </a:solidFill>
                <a:latin typeface="Times New Roman"/>
                <a:cs typeface="Times New Roman"/>
              </a:rPr>
              <a:t>B,.a,.</a:t>
            </a:r>
            <a:r>
              <a:rPr dirty="0" smtClean="0" sz="95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40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250" spc="-2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0F0F0F"/>
                </a:solidFill>
                <a:latin typeface="Times New Roman"/>
                <a:cs typeface="Times New Roman"/>
              </a:rPr>
              <a:t>Bzaz</a:t>
            </a:r>
            <a:r>
              <a:rPr dirty="0" smtClean="0" sz="950" spc="2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marL="920750">
              <a:lnSpc>
                <a:spcPts val="1570"/>
              </a:lnSpc>
            </a:pPr>
            <a:r>
              <a:rPr dirty="0" smtClean="0" sz="1500" spc="-180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5" i="1">
                <a:solidFill>
                  <a:srgbClr val="0F0F0F"/>
                </a:solidFill>
                <a:latin typeface="Times New Roman"/>
                <a:cs typeface="Times New Roman"/>
              </a:rPr>
              <a:t>A,.Bz</a:t>
            </a:r>
            <a:r>
              <a:rPr dirty="0" smtClean="0" sz="1000" spc="3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4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-30">
                <a:solidFill>
                  <a:srgbClr val="0F0F0F"/>
                </a:solidFill>
                <a:latin typeface="Times New Roman"/>
                <a:cs typeface="Times New Roman"/>
              </a:rPr>
              <a:t>AzB,.</a:t>
            </a:r>
            <a:r>
              <a:rPr dirty="0" smtClean="0" sz="950" spc="-2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20">
                <a:solidFill>
                  <a:srgbClr val="0F0F0F"/>
                </a:solidFill>
                <a:latin typeface="Times New Roman"/>
                <a:cs typeface="Times New Roman"/>
              </a:rPr>
              <a:t>a..,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6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300" spc="-2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60" i="1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90" i="1">
                <a:solidFill>
                  <a:srgbClr val="0F0F0F"/>
                </a:solidFill>
                <a:latin typeface="Times New Roman"/>
                <a:cs typeface="Times New Roman"/>
              </a:rPr>
              <a:t>Az</a:t>
            </a:r>
            <a:r>
              <a:rPr dirty="0" smtClean="0" sz="1000" spc="-50" i="1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20" i="1">
                <a:solidFill>
                  <a:srgbClr val="0F0F0F"/>
                </a:solidFill>
                <a:latin typeface="Times New Roman"/>
                <a:cs typeface="Times New Roman"/>
              </a:rPr>
              <a:t>..</a:t>
            </a:r>
            <a:r>
              <a:rPr dirty="0" smtClean="0" sz="1000" spc="-11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80" i="1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200" i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0" i="1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110" i="1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45" i="1">
                <a:solidFill>
                  <a:srgbClr val="0F0F0F"/>
                </a:solidFill>
                <a:latin typeface="Arial"/>
                <a:cs typeface="Arial"/>
              </a:rPr>
              <a:t>B,</a:t>
            </a:r>
            <a:r>
              <a:rPr dirty="0" smtClean="0" sz="1000" spc="35" i="1">
                <a:solidFill>
                  <a:srgbClr val="0F0F0F"/>
                </a:solidFill>
                <a:latin typeface="Arial"/>
                <a:cs typeface="Arial"/>
              </a:rPr>
              <a:t>)</a:t>
            </a:r>
            <a:r>
              <a:rPr dirty="0" smtClean="0" sz="1000" spc="-35" i="1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1000" spc="-130" i="1">
                <a:solidFill>
                  <a:srgbClr val="232323"/>
                </a:solidFill>
                <a:latin typeface="Arial"/>
                <a:cs typeface="Arial"/>
              </a:rPr>
              <a:t>...</a:t>
            </a:r>
            <a:r>
              <a:rPr dirty="0" smtClean="0" sz="1000" spc="-90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300" spc="1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300" spc="-1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-10" i="1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20" i="1">
                <a:solidFill>
                  <a:srgbClr val="0F0F0F"/>
                </a:solidFill>
                <a:latin typeface="Times New Roman"/>
                <a:cs typeface="Times New Roman"/>
              </a:rPr>
              <a:t>A_.</a:t>
            </a:r>
            <a:r>
              <a:rPr dirty="0" smtClean="0" sz="1000" spc="-105" i="1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-95" i="1">
                <a:solidFill>
                  <a:srgbClr val="232323"/>
                </a:solidFill>
                <a:latin typeface="Times New Roman"/>
                <a:cs typeface="Times New Roman"/>
              </a:rPr>
              <a:t>...</a:t>
            </a:r>
            <a:r>
              <a:rPr dirty="0" smtClean="0" sz="1000" spc="-80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 i="1">
                <a:solidFill>
                  <a:srgbClr val="0F0F0F"/>
                </a:solidFill>
                <a:latin typeface="Times New Roman"/>
                <a:cs typeface="Times New Roman"/>
              </a:rPr>
              <a:t>-A,.B_.</a:t>
            </a:r>
            <a:r>
              <a:rPr dirty="0" smtClean="0" sz="1000" spc="50" i="1">
                <a:solidFill>
                  <a:srgbClr val="0F0F0F"/>
                </a:solidFill>
                <a:latin typeface="Times New Roman"/>
                <a:cs typeface="Times New Roman"/>
              </a:rPr>
              <a:t>)a,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2197" y="8354469"/>
            <a:ext cx="275526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0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conveniently</a:t>
            </a:r>
            <a:r>
              <a:rPr dirty="0" smtClean="0" sz="1000" spc="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expressed</a:t>
            </a:r>
            <a:r>
              <a:rPr dirty="0" smtClean="0" sz="10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-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determinant: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1301" y="8386715"/>
            <a:ext cx="749300" cy="737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9050">
              <a:lnSpc>
                <a:spcPct val="100000"/>
              </a:lnSpc>
            </a:pPr>
            <a:r>
              <a:rPr dirty="0" smtClean="0" sz="2600" spc="-310">
                <a:solidFill>
                  <a:srgbClr val="0F0F0F"/>
                </a:solidFill>
                <a:latin typeface="Times New Roman"/>
                <a:cs typeface="Times New Roman"/>
              </a:rPr>
              <a:t>...</a:t>
            </a:r>
            <a:endParaRPr sz="2600">
              <a:latin typeface="Times New Roman"/>
              <a:cs typeface="Times New Roman"/>
            </a:endParaRPr>
          </a:p>
          <a:p>
            <a:pPr algn="r" marR="20320">
              <a:lnSpc>
                <a:spcPts val="1015"/>
              </a:lnSpc>
            </a:pPr>
            <a:r>
              <a:rPr dirty="0" smtClean="0" sz="950" spc="280">
                <a:solidFill>
                  <a:srgbClr val="0F0F0F"/>
                </a:solidFill>
                <a:latin typeface="Arial"/>
                <a:cs typeface="Arial"/>
              </a:rPr>
              <a:t>AXB=</a:t>
            </a:r>
            <a:r>
              <a:rPr dirty="0" smtClean="0" sz="950" spc="280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950" spc="4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114" i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80" i="1">
                <a:solidFill>
                  <a:srgbClr val="3D3D3D"/>
                </a:solidFill>
                <a:latin typeface="Times New Roman"/>
                <a:cs typeface="Times New Roman"/>
              </a:rPr>
              <a:t>_..</a:t>
            </a:r>
            <a:endParaRPr sz="10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114"/>
              </a:spcBef>
            </a:pPr>
            <a:r>
              <a:rPr dirty="0" smtClean="0" sz="1150" spc="-50" i="1">
                <a:solidFill>
                  <a:srgbClr val="0F0F0F"/>
                </a:solidFill>
                <a:latin typeface="Courier New"/>
                <a:cs typeface="Courier New"/>
              </a:rPr>
              <a:t>B</a:t>
            </a:r>
            <a:r>
              <a:rPr dirty="0" smtClean="0" sz="1150" spc="-430" i="1">
                <a:solidFill>
                  <a:srgbClr val="232323"/>
                </a:solidFill>
                <a:latin typeface="Courier New"/>
                <a:cs typeface="Courier New"/>
              </a:rPr>
              <a:t>..</a:t>
            </a:r>
            <a:endParaRPr sz="11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8083" y="5561162"/>
            <a:ext cx="1334218" cy="83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381555" y="5963728"/>
            <a:ext cx="759124" cy="419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635260" y="9282022"/>
            <a:ext cx="690113" cy="1380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403298" y="1966822"/>
            <a:ext cx="0" cy="477328"/>
          </a:xfrm>
          <a:custGeom>
            <a:avLst/>
            <a:gdLst/>
            <a:ahLst/>
            <a:cxnLst/>
            <a:rect l="l" t="t" r="r" b="b"/>
            <a:pathLst>
              <a:path w="0" h="477328">
                <a:moveTo>
                  <a:pt x="0" y="477328"/>
                </a:moveTo>
                <a:lnTo>
                  <a:pt x="0" y="0"/>
                </a:lnTo>
              </a:path>
            </a:pathLst>
          </a:custGeom>
          <a:ln w="11497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101781" y="1972574"/>
            <a:ext cx="0" cy="477328"/>
          </a:xfrm>
          <a:custGeom>
            <a:avLst/>
            <a:gdLst/>
            <a:ahLst/>
            <a:cxnLst/>
            <a:rect l="l" t="t" r="r" b="b"/>
            <a:pathLst>
              <a:path w="0" h="477328">
                <a:moveTo>
                  <a:pt x="0" y="477328"/>
                </a:moveTo>
                <a:lnTo>
                  <a:pt x="0" y="0"/>
                </a:lnTo>
              </a:path>
            </a:pathLst>
          </a:custGeom>
          <a:ln w="17246">
            <a:solidFill>
              <a:srgbClr val="2B2B2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115564" y="5285116"/>
            <a:ext cx="0" cy="603849"/>
          </a:xfrm>
          <a:custGeom>
            <a:avLst/>
            <a:gdLst/>
            <a:ahLst/>
            <a:cxnLst/>
            <a:rect l="l" t="t" r="r" b="b"/>
            <a:pathLst>
              <a:path w="0" h="603849">
                <a:moveTo>
                  <a:pt x="0" y="603849"/>
                </a:moveTo>
                <a:lnTo>
                  <a:pt x="0" y="0"/>
                </a:lnTo>
              </a:path>
            </a:pathLst>
          </a:custGeom>
          <a:ln w="17246">
            <a:solidFill>
              <a:srgbClr val="28282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854582" y="5285116"/>
            <a:ext cx="0" cy="603849"/>
          </a:xfrm>
          <a:custGeom>
            <a:avLst/>
            <a:gdLst/>
            <a:ahLst/>
            <a:cxnLst/>
            <a:rect l="l" t="t" r="r" b="b"/>
            <a:pathLst>
              <a:path w="0" h="603849">
                <a:moveTo>
                  <a:pt x="0" y="603849"/>
                </a:moveTo>
                <a:lnTo>
                  <a:pt x="0" y="0"/>
                </a:lnTo>
              </a:path>
            </a:pathLst>
          </a:custGeom>
          <a:ln w="17246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02570" y="1011687"/>
            <a:ext cx="59245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CHA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165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5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1]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1855" y="1000184"/>
            <a:ext cx="123380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VECfOR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0F0F0F"/>
                </a:solidFill>
                <a:latin typeface="Times New Roman"/>
                <a:cs typeface="Times New Roman"/>
              </a:rPr>
              <a:t>ANALYSIS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6653" y="1000184"/>
            <a:ext cx="1060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75">
                <a:solidFill>
                  <a:srgbClr val="1F1F1F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4068" y="1401553"/>
            <a:ext cx="207962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" b="1">
                <a:solidFill>
                  <a:srgbClr val="0F0F0F"/>
                </a:solidFill>
                <a:latin typeface="Arial"/>
                <a:cs typeface="Arial"/>
              </a:rPr>
              <a:t>EXAMPLE</a:t>
            </a:r>
            <a:r>
              <a:rPr dirty="0" smtClean="0" sz="900" spc="-7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40" b="1">
                <a:solidFill>
                  <a:srgbClr val="0F0F0F"/>
                </a:solidFill>
                <a:latin typeface="Times New Roman"/>
                <a:cs typeface="Times New Roman"/>
              </a:rPr>
              <a:t>2.</a:t>
            </a:r>
            <a:r>
              <a:rPr dirty="0" smtClean="0" sz="1000" spc="40" b="1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14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-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F3F3F"/>
                </a:solidFill>
                <a:latin typeface="Times New Roman"/>
                <a:cs typeface="Times New Roman"/>
              </a:rPr>
              <a:t>"</a:t>
            </a:r>
            <a:r>
              <a:rPr dirty="0" smtClean="0" sz="1000" spc="50">
                <a:solidFill>
                  <a:srgbClr val="3F3F3F"/>
                </a:solidFill>
                <a:latin typeface="Times New Roman"/>
                <a:cs typeface="Times New Roman"/>
              </a:rPr>
              <a:t>"</a:t>
            </a:r>
            <a:r>
              <a:rPr dirty="0" smtClean="0" sz="950" spc="25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-3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..</a:t>
            </a:r>
            <a:r>
              <a:rPr dirty="0" smtClean="0" sz="950" spc="-1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4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000" spc="-40">
                <a:solidFill>
                  <a:srgbClr val="0F0F0F"/>
                </a:solidFill>
                <a:latin typeface="Times New Roman"/>
                <a:cs typeface="Times New Roman"/>
              </a:rPr>
              <a:t>4a,.</a:t>
            </a:r>
            <a:r>
              <a:rPr dirty="0" smtClean="0" sz="10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90">
                <a:solidFill>
                  <a:srgbClr val="1F1F1F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42338" y="1414253"/>
            <a:ext cx="219202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10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 b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900" spc="-1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-229" b="1">
                <a:solidFill>
                  <a:srgbClr val="3F3F3F"/>
                </a:solidFill>
                <a:latin typeface="Arial"/>
                <a:cs typeface="Arial"/>
              </a:rPr>
              <a:t>==</a:t>
            </a:r>
            <a:r>
              <a:rPr dirty="0" smtClean="0" sz="950" spc="-114" b="1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950" spc="-80" b="1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50" spc="-30" b="1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mtClean="0" sz="950" spc="35" b="1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mtClean="0" sz="950" spc="580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a,..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•</a:t>
            </a:r>
            <a:r>
              <a:rPr dirty="0" smtClean="0" sz="10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 b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900" spc="-110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4">
                <a:solidFill>
                  <a:srgbClr val="0F0F0F"/>
                </a:solidFill>
                <a:latin typeface="Times New Roman"/>
                <a:cs typeface="Times New Roman"/>
              </a:rPr>
              <a:t>x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 b="1">
                <a:solidFill>
                  <a:srgbClr val="0F0F0F"/>
                </a:solidFill>
                <a:latin typeface="Arial"/>
                <a:cs typeface="Arial"/>
              </a:rPr>
              <a:t>B.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53689" y="1576237"/>
            <a:ext cx="208216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00">
                <a:solidFill>
                  <a:srgbClr val="0F0F0F"/>
                </a:solidFill>
                <a:latin typeface="Arial"/>
                <a:cs typeface="Arial"/>
              </a:rPr>
              <a:t>A</a:t>
            </a:r>
            <a:r>
              <a:rPr dirty="0" smtClean="0" sz="900" spc="-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25">
                <a:solidFill>
                  <a:srgbClr val="0F0F0F"/>
                </a:solidFill>
                <a:latin typeface="Arial"/>
                <a:cs typeface="Arial"/>
              </a:rPr>
              <a:t>•</a:t>
            </a:r>
            <a:r>
              <a:rPr dirty="0" smtClean="0" sz="90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50" b="1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1000" spc="-75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8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Arial"/>
                <a:cs typeface="Arial"/>
              </a:rPr>
              <a:t>(2)(1)</a:t>
            </a:r>
            <a:r>
              <a:rPr dirty="0" smtClean="0" sz="900" spc="-7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50" spc="17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900" spc="40">
                <a:solidFill>
                  <a:srgbClr val="0F0F0F"/>
                </a:solidFill>
                <a:latin typeface="Arial"/>
                <a:cs typeface="Arial"/>
              </a:rPr>
              <a:t>(4)</a:t>
            </a:r>
            <a:r>
              <a:rPr dirty="0" smtClean="0" sz="900" spc="50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900" spc="465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dirty="0" smtClean="0" sz="900" spc="20">
                <a:solidFill>
                  <a:srgbClr val="0F0F0F"/>
                </a:solidFill>
                <a:latin typeface="Arial"/>
                <a:cs typeface="Arial"/>
              </a:rPr>
              <a:t>1)</a:t>
            </a:r>
            <a:r>
              <a:rPr dirty="0" smtClean="0" sz="900" spc="-15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50" spc="175">
                <a:solidFill>
                  <a:srgbClr val="0F0F0F"/>
                </a:solidFill>
                <a:latin typeface="Arial"/>
                <a:cs typeface="Arial"/>
              </a:rPr>
              <a:t>+</a:t>
            </a:r>
            <a:r>
              <a:rPr dirty="0" smtClean="0" sz="1150" spc="20">
                <a:solidFill>
                  <a:srgbClr val="1F1F1F"/>
                </a:solidFill>
                <a:latin typeface="Arial"/>
                <a:cs typeface="Arial"/>
              </a:rPr>
              <a:t>(</a:t>
            </a:r>
            <a:r>
              <a:rPr dirty="0" smtClean="0" sz="900" spc="42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dirty="0" smtClean="0" sz="900" spc="15">
                <a:solidFill>
                  <a:srgbClr val="1F1F1F"/>
                </a:solidFill>
                <a:latin typeface="Arial"/>
                <a:cs typeface="Arial"/>
              </a:rPr>
              <a:t>3)(0)</a:t>
            </a:r>
            <a:r>
              <a:rPr dirty="0" smtClean="0" sz="900" spc="-5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400" spc="-90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70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dirty="0" smtClean="0" sz="900" spc="75">
                <a:solidFill>
                  <a:srgbClr val="1F1F1F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5092" y="1965744"/>
            <a:ext cx="1756410" cy="4864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6730" algn="l"/>
              </a:tabLst>
            </a:pPr>
            <a:r>
              <a:rPr dirty="0" smtClean="0" sz="1050" spc="-80" b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50" b="1">
                <a:solidFill>
                  <a:srgbClr val="1F1F1F"/>
                </a:solidFill>
                <a:latin typeface="Times New Roman"/>
                <a:cs typeface="Times New Roman"/>
              </a:rPr>
              <a:t>..</a:t>
            </a:r>
            <a:r>
              <a:rPr dirty="0" smtClean="0" sz="1050" spc="-50" b="1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80" b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0" b="1">
                <a:solidFill>
                  <a:srgbClr val="0F0F0F"/>
                </a:solidFill>
                <a:latin typeface="Times New Roman"/>
                <a:cs typeface="Times New Roman"/>
              </a:rPr>
              <a:t>a,.</a:t>
            </a:r>
            <a:r>
              <a:rPr dirty="0" smtClean="0" sz="1050" spc="-60" b="1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-35" b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145" b="1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marL="29845">
              <a:lnSpc>
                <a:spcPct val="100000"/>
              </a:lnSpc>
              <a:spcBef>
                <a:spcPts val="5"/>
              </a:spcBef>
              <a:tabLst>
                <a:tab pos="259715" algn="l"/>
                <a:tab pos="478155" algn="l"/>
              </a:tabLst>
            </a:pPr>
            <a:r>
              <a:rPr dirty="0" smtClean="0" sz="1000" spc="60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60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4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385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150">
                <a:solidFill>
                  <a:srgbClr val="1F1F1F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15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5">
                <a:solidFill>
                  <a:srgbClr val="1F1F1F"/>
                </a:solidFill>
                <a:latin typeface="Times New Roman"/>
                <a:cs typeface="Times New Roman"/>
              </a:rPr>
              <a:t>=-3</a:t>
            </a:r>
            <a:r>
              <a:rPr dirty="0" smtClean="0" sz="1050" spc="110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50">
                <a:solidFill>
                  <a:srgbClr val="3F3F3F"/>
                </a:solidFill>
                <a:latin typeface="Times New Roman"/>
                <a:cs typeface="Times New Roman"/>
              </a:rPr>
              <a:t>..</a:t>
            </a:r>
            <a:r>
              <a:rPr dirty="0" smtClean="0" sz="1050" spc="-10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75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-30">
                <a:solidFill>
                  <a:srgbClr val="1F1F1F"/>
                </a:solidFill>
                <a:latin typeface="Times New Roman"/>
                <a:cs typeface="Times New Roman"/>
              </a:rPr>
              <a:t>3a,.</a:t>
            </a:r>
            <a:r>
              <a:rPr dirty="0" smtClean="0" sz="100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75">
                <a:solidFill>
                  <a:srgbClr val="3F3F3F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6</a:t>
            </a:r>
            <a:r>
              <a:rPr dirty="0" smtClean="0" sz="1000" spc="-2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75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35560">
              <a:lnSpc>
                <a:spcPct val="100000"/>
              </a:lnSpc>
              <a:spcBef>
                <a:spcPts val="60"/>
              </a:spcBef>
            </a:pPr>
            <a:r>
              <a:rPr dirty="0" smtClean="0" sz="950" spc="114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114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70">
                <a:solidFill>
                  <a:srgbClr val="1F1F1F"/>
                </a:solidFill>
                <a:latin typeface="Times New Roman"/>
                <a:cs typeface="Times New Roman"/>
              </a:rPr>
              <a:t>-1</a:t>
            </a:r>
            <a:r>
              <a:rPr dirty="0" smtClean="0" sz="950" spc="270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0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699" y="2133120"/>
            <a:ext cx="441959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AXB-=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2570" y="2735771"/>
            <a:ext cx="5777230" cy="2423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8415" marR="3819525">
              <a:lnSpc>
                <a:spcPct val="100000"/>
              </a:lnSpc>
            </a:pPr>
            <a:r>
              <a:rPr dirty="0" smtClean="0" sz="1100" spc="25" b="1">
                <a:solidFill>
                  <a:srgbClr val="0F0F0F"/>
                </a:solidFill>
                <a:latin typeface="Times New Roman"/>
                <a:cs typeface="Times New Roman"/>
              </a:rPr>
              <a:t>1.4</a:t>
            </a:r>
            <a:r>
              <a:rPr dirty="0" smtClean="0" sz="1100" spc="25" b="1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70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SYSTEMS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9"/>
              </a:spcBef>
            </a:pPr>
            <a:endParaRPr sz="550"/>
          </a:p>
          <a:p>
            <a:pPr algn="just" marL="18415" marR="20320" indent="229870">
              <a:lnSpc>
                <a:spcPct val="92600"/>
              </a:lnSpc>
            </a:pP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problem </a:t>
            </a:r>
            <a:r>
              <a:rPr dirty="0" smtClean="0" sz="11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has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or</a:t>
            </a:r>
            <a:r>
              <a:rPr dirty="0" smtClean="0" sz="1100" spc="1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symmetry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could </a:t>
            </a:r>
            <a:r>
              <a:rPr dirty="0" smtClean="0" sz="11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expressed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solved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familiar</a:t>
            </a:r>
            <a:r>
              <a:rPr dirty="0" smtClean="0" sz="1100" spc="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system.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However,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solution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fail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show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symmetry</a:t>
            </a:r>
            <a:r>
              <a:rPr dirty="0" smtClean="0" sz="1100" spc="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most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cases</a:t>
            </a:r>
            <a:r>
              <a:rPr dirty="0" smtClean="0" sz="1100" spc="1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needlessly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complex.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'Iberefore,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throughout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book,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addition </a:t>
            </a:r>
            <a:r>
              <a:rPr dirty="0" smtClean="0" sz="1100" spc="-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system,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systems</a:t>
            </a:r>
            <a:r>
              <a:rPr dirty="0" smtClean="0" sz="1100" spc="1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will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use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8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AU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will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examined</a:t>
            </a:r>
            <a:r>
              <a:rPr dirty="0" smtClean="0" sz="1100" spc="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together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order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F1F1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illustrate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similarities</a:t>
            </a:r>
            <a:r>
              <a:rPr dirty="0" smtClean="0" sz="1100" spc="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differences</a:t>
            </a:r>
            <a:r>
              <a:rPr dirty="0" smtClean="0" sz="1100" spc="-1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35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248285">
              <a:lnSpc>
                <a:spcPts val="1285"/>
              </a:lnSpc>
            </a:pP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Pis</a:t>
            </a:r>
            <a:r>
              <a:rPr dirty="0" smtClean="0" sz="11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described</a:t>
            </a:r>
            <a:r>
              <a:rPr dirty="0" smtClean="0" sz="11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105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05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7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10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(x,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 i="1">
                <a:solidFill>
                  <a:srgbClr val="1F1F1F"/>
                </a:solidFill>
                <a:latin typeface="Times New Roman"/>
                <a:cs typeface="Times New Roman"/>
              </a:rPr>
              <a:t>y,</a:t>
            </a:r>
            <a:r>
              <a:rPr dirty="0" smtClean="0" sz="1050" spc="70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75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105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2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(r,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20" i="1">
                <a:solidFill>
                  <a:srgbClr val="0F0F0F"/>
                </a:solidFill>
                <a:latin typeface="Times New Roman"/>
                <a:cs typeface="Times New Roman"/>
              </a:rPr>
              <a:t>q</a:t>
            </a:r>
            <a:r>
              <a:rPr dirty="0" smtClean="0" sz="1400" spc="-210" i="1">
                <a:solidFill>
                  <a:srgbClr val="0F0F0F"/>
                </a:solidFill>
                <a:latin typeface="Times New Roman"/>
                <a:cs typeface="Times New Roman"/>
              </a:rPr>
              <a:t>,</a:t>
            </a:r>
            <a:r>
              <a:rPr dirty="0" smtClean="0" sz="1400" spc="35" i="1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400" spc="-150" i="1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75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105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  <a:p>
            <a:pPr algn="just" marL="12700" marR="12700" indent="5715">
              <a:lnSpc>
                <a:spcPct val="77900"/>
              </a:lnSpc>
              <a:spcBef>
                <a:spcPts val="90"/>
              </a:spcBef>
            </a:pP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F1F1F"/>
                </a:solidFill>
                <a:latin typeface="Times New Roman"/>
                <a:cs typeface="Times New Roman"/>
              </a:rPr>
              <a:t>(r,</a:t>
            </a:r>
            <a:r>
              <a:rPr dirty="0" smtClean="0" sz="110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 i="1">
                <a:solidFill>
                  <a:srgbClr val="0F0F0F"/>
                </a:solidFill>
                <a:latin typeface="Arial"/>
                <a:cs typeface="Arial"/>
              </a:rPr>
              <a:t>6,</a:t>
            </a:r>
            <a:r>
              <a:rPr dirty="0" smtClean="0" sz="1000" spc="-13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50" spc="0">
                <a:solidFill>
                  <a:srgbClr val="0F0F0F"/>
                </a:solidFill>
                <a:latin typeface="Times New Roman"/>
                <a:cs typeface="Times New Roman"/>
              </a:rPr>
              <a:t>,P</a:t>
            </a:r>
            <a:r>
              <a:rPr dirty="0" smtClean="0" sz="1050" spc="-35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1050" spc="120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12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0">
                <a:solidFill>
                  <a:srgbClr val="1F1F1F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shown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Fig.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1-</a:t>
            </a:r>
            <a:r>
              <a:rPr dirty="0" smtClean="0" sz="1100" spc="-95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1100" spc="3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3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8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order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specifying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important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1100" spc="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carefully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followe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240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100" spc="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90" i="1">
                <a:solidFill>
                  <a:srgbClr val="0F0F0F"/>
                </a:solidFill>
                <a:latin typeface="Times New Roman"/>
                <a:cs typeface="Times New Roman"/>
              </a:rPr>
              <a:t>q,</a:t>
            </a:r>
            <a:r>
              <a:rPr dirty="0" smtClean="0" sz="1400" spc="-14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same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100" spc="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both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But,</a:t>
            </a:r>
            <a:r>
              <a:rPr dirty="0" smtClean="0" sz="1100" spc="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order</a:t>
            </a:r>
            <a:r>
              <a:rPr dirty="0" smtClean="0" sz="1100" spc="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-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coordinates,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220" i="1">
                <a:solidFill>
                  <a:srgbClr val="0F0F0F"/>
                </a:solidFill>
                <a:latin typeface="Times New Roman"/>
                <a:cs typeface="Times New Roman"/>
              </a:rPr>
              <a:t>tP</a:t>
            </a:r>
            <a:r>
              <a:rPr dirty="0" smtClean="0" sz="1300" spc="8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appears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second</a:t>
            </a:r>
            <a:r>
              <a:rPr dirty="0" smtClean="0" sz="110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cylindrical,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0F0F0F"/>
                </a:solidFill>
                <a:latin typeface="Times New Roman"/>
                <a:cs typeface="Times New Roman"/>
              </a:rPr>
              <a:t>(r,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90" i="1">
                <a:solidFill>
                  <a:srgbClr val="0F0F0F"/>
                </a:solidFill>
                <a:latin typeface="Times New Roman"/>
                <a:cs typeface="Times New Roman"/>
              </a:rPr>
              <a:t>q,,</a:t>
            </a:r>
            <a:r>
              <a:rPr dirty="0" smtClean="0" sz="1400" spc="-1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105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6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third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position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spherica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105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2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5" i="1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950" spc="135" i="1">
                <a:solidFill>
                  <a:srgbClr val="0F0F0F"/>
                </a:solidFill>
                <a:latin typeface="Arial"/>
                <a:cs typeface="Arial"/>
              </a:rPr>
              <a:t>r,</a:t>
            </a:r>
            <a:r>
              <a:rPr dirty="0" smtClean="0" sz="950" spc="-11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-10" i="1">
                <a:solidFill>
                  <a:srgbClr val="0F0F0F"/>
                </a:solidFill>
                <a:latin typeface="Arial"/>
                <a:cs typeface="Arial"/>
              </a:rPr>
              <a:t>fJ,</a:t>
            </a:r>
            <a:r>
              <a:rPr dirty="0" smtClean="0" sz="900" spc="-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130">
                <a:solidFill>
                  <a:srgbClr val="1F1F1F"/>
                </a:solidFill>
                <a:latin typeface="Times New Roman"/>
                <a:cs typeface="Times New Roman"/>
              </a:rPr>
              <a:t>q&gt;</a:t>
            </a:r>
            <a:r>
              <a:rPr dirty="0" smtClean="0" sz="1100" spc="-120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same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symbo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180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6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 i="1">
                <a:solidFill>
                  <a:srgbClr val="0F0F0F"/>
                </a:solidFill>
                <a:latin typeface="Arial"/>
                <a:cs typeface="Arial"/>
              </a:rPr>
              <a:t>r</a:t>
            </a:r>
            <a:r>
              <a:rPr dirty="0" smtClean="0" sz="950" spc="140" i="1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dirty="0" smtClean="0" sz="950" spc="50" i="1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950" spc="4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950" spc="-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used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both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two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quite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different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thing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100" spc="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45" i="1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measures</a:t>
            </a:r>
            <a:endParaRPr sz="1100">
              <a:latin typeface="Times New Roman"/>
              <a:cs typeface="Times New Roman"/>
            </a:endParaRPr>
          </a:p>
          <a:p>
            <a:pPr algn="just" marL="18415" marR="31115">
              <a:lnSpc>
                <a:spcPct val="89000"/>
              </a:lnSpc>
              <a:spcBef>
                <a:spcPts val="35"/>
              </a:spcBef>
            </a:pP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distance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axis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1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11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axis,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while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 i="1">
                <a:solidFill>
                  <a:srgbClr val="0F0F0F"/>
                </a:solidFill>
                <a:latin typeface="Arial"/>
                <a:cs typeface="Arial"/>
              </a:rPr>
              <a:t>r</a:t>
            </a:r>
            <a:r>
              <a:rPr dirty="0" smtClean="0" sz="1000" spc="6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measures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distance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origin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point.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5">
                <a:solidFill>
                  <a:srgbClr val="0F0F0F"/>
                </a:solidFill>
                <a:latin typeface="Arial"/>
                <a:cs typeface="Arial"/>
              </a:rPr>
              <a:t>It</a:t>
            </a:r>
            <a:r>
              <a:rPr dirty="0" smtClean="0" sz="1000" spc="-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11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clear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from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context</a:t>
            </a:r>
            <a:r>
              <a:rPr dirty="0" smtClean="0" sz="110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1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15" i="1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-6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intended.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0352" y="5227727"/>
            <a:ext cx="183896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77364" algn="l"/>
              </a:tabLst>
            </a:pP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-4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15391" y="5218022"/>
            <a:ext cx="8128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5">
                <a:solidFill>
                  <a:srgbClr val="1F1F1F"/>
                </a:solidFill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4798" y="5563678"/>
            <a:ext cx="470534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45" i="1">
                <a:solidFill>
                  <a:srgbClr val="0F0F0F"/>
                </a:solidFill>
                <a:latin typeface="Arial"/>
                <a:cs typeface="Arial"/>
              </a:rPr>
              <a:t>P</a:t>
            </a:r>
            <a:r>
              <a:rPr dirty="0" smtClean="0" sz="750" spc="75" i="1">
                <a:solidFill>
                  <a:srgbClr val="0F0F0F"/>
                </a:solidFill>
                <a:latin typeface="Arial"/>
                <a:cs typeface="Arial"/>
              </a:rPr>
              <a:t>(</a:t>
            </a:r>
            <a:r>
              <a:rPr dirty="0" smtClean="0" sz="750" spc="90" i="1">
                <a:solidFill>
                  <a:srgbClr val="0F0F0F"/>
                </a:solidFill>
                <a:latin typeface="Arial"/>
                <a:cs typeface="Arial"/>
              </a:rPr>
              <a:t>x,y</a:t>
            </a:r>
            <a:r>
              <a:rPr dirty="0" smtClean="0" sz="750" spc="-12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750" spc="195" i="1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dirty="0" smtClean="0" sz="750" spc="80" i="1">
                <a:solidFill>
                  <a:srgbClr val="1F1F1F"/>
                </a:solidFill>
                <a:latin typeface="Arial"/>
                <a:cs typeface="Arial"/>
              </a:rPr>
              <a:t>z)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32817" y="5699543"/>
            <a:ext cx="75565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265">
                <a:solidFill>
                  <a:srgbClr val="595959"/>
                </a:solidFill>
                <a:latin typeface="Arial"/>
                <a:cs typeface="Arial"/>
              </a:rPr>
              <a:t>I</a:t>
            </a:r>
            <a:endParaRPr sz="4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32817" y="5726861"/>
            <a:ext cx="126364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10">
                <a:solidFill>
                  <a:srgbClr val="1F1F1F"/>
                </a:solidFill>
                <a:latin typeface="Arial"/>
                <a:cs typeface="Arial"/>
              </a:rPr>
              <a:t>I</a:t>
            </a:r>
            <a:r>
              <a:rPr dirty="0" smtClean="0" sz="900" spc="-20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67194" y="5461480"/>
            <a:ext cx="956944" cy="528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3204">
              <a:lnSpc>
                <a:spcPct val="100000"/>
              </a:lnSpc>
            </a:pPr>
            <a:r>
              <a:rPr dirty="0" smtClean="0" sz="1600" spc="-15">
                <a:solidFill>
                  <a:srgbClr val="0F0F0F"/>
                </a:solidFill>
                <a:latin typeface="Arial"/>
                <a:cs typeface="Arial"/>
              </a:rPr>
              <a:t>r</a:t>
            </a:r>
            <a:r>
              <a:rPr dirty="0" smtClean="0" sz="1600" spc="-20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750" spc="245" i="1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dirty="0" smtClean="0" sz="750" spc="120" i="1">
                <a:solidFill>
                  <a:srgbClr val="1F1F1F"/>
                </a:solidFill>
                <a:latin typeface="Arial"/>
                <a:cs typeface="Arial"/>
              </a:rPr>
              <a:t>(</a:t>
            </a:r>
            <a:r>
              <a:rPr dirty="0" smtClean="0" sz="750" spc="110" i="1">
                <a:solidFill>
                  <a:srgbClr val="1F1F1F"/>
                </a:solidFill>
                <a:latin typeface="Arial"/>
                <a:cs typeface="Arial"/>
              </a:rPr>
              <a:t>r,</a:t>
            </a:r>
            <a:r>
              <a:rPr dirty="0" smtClean="0" sz="750" spc="100" i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750" spc="100" i="1">
                <a:solidFill>
                  <a:srgbClr val="1F1F1F"/>
                </a:solidFill>
                <a:latin typeface="Arial"/>
                <a:cs typeface="Arial"/>
              </a:rPr>
              <a:t>.</a:t>
            </a:r>
            <a:r>
              <a:rPr dirty="0" smtClean="0" sz="750" spc="-110" i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750" spc="7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750" spc="60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endParaRPr sz="750">
              <a:latin typeface="Times New Roman"/>
              <a:cs typeface="Times New Roman"/>
            </a:endParaRPr>
          </a:p>
          <a:p>
            <a:pPr marL="260350">
              <a:lnSpc>
                <a:spcPts val="590"/>
              </a:lnSpc>
            </a:pPr>
            <a:r>
              <a:rPr dirty="0" smtClean="0" sz="500" spc="250">
                <a:solidFill>
                  <a:srgbClr val="3F3F3F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  <a:p>
            <a:pPr marL="260350">
              <a:lnSpc>
                <a:spcPts val="825"/>
              </a:lnSpc>
            </a:pPr>
            <a:r>
              <a:rPr dirty="0" smtClean="0" sz="900" spc="85">
                <a:solidFill>
                  <a:srgbClr val="3F3F3F"/>
                </a:solidFill>
                <a:latin typeface="Times New Roman"/>
                <a:cs typeface="Times New Roman"/>
              </a:rPr>
              <a:t>:</a:t>
            </a:r>
            <a:r>
              <a:rPr dirty="0" smtClean="0" sz="900" spc="-114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735"/>
              </a:lnSpc>
            </a:pPr>
            <a:r>
              <a:rPr dirty="0" smtClean="0" sz="800" spc="575" i="1">
                <a:solidFill>
                  <a:srgbClr val="0F0F0F"/>
                </a:solidFill>
                <a:latin typeface="Arial"/>
                <a:cs typeface="Arial"/>
              </a:rPr>
              <a:t>-+--</a:t>
            </a:r>
            <a:r>
              <a:rPr dirty="0" smtClean="0" sz="800" spc="480" i="1">
                <a:solidFill>
                  <a:srgbClr val="0F0F0F"/>
                </a:solidFill>
                <a:latin typeface="Arial"/>
                <a:cs typeface="Arial"/>
              </a:rPr>
              <a:t>-</a:t>
            </a:r>
            <a:r>
              <a:rPr dirty="0" smtClean="0" sz="800" spc="994" i="1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dirty="0" smtClean="0" sz="800" spc="95" i="1">
                <a:solidFill>
                  <a:srgbClr val="0F0F0F"/>
                </a:solidFill>
                <a:latin typeface="Arial"/>
                <a:cs typeface="Arial"/>
              </a:rPr>
              <a:t>+-</a:t>
            </a:r>
            <a:r>
              <a:rPr dirty="0" smtClean="0" sz="800" spc="1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00" spc="0" i="1">
                <a:solidFill>
                  <a:srgbClr val="3F3F3F"/>
                </a:solidFill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45376" y="5833373"/>
            <a:ext cx="95186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5280" algn="l"/>
              </a:tabLst>
            </a:pPr>
            <a:r>
              <a:rPr dirty="0" smtClean="0" sz="800" spc="70">
                <a:solidFill>
                  <a:srgbClr val="1F1F1F"/>
                </a:solidFill>
                <a:latin typeface="Times New Roman"/>
                <a:cs typeface="Times New Roman"/>
              </a:rPr>
              <a:t>/--</a:t>
            </a:r>
            <a:r>
              <a:rPr dirty="0" smtClean="0" sz="800" spc="70" u="sng">
                <a:solidFill>
                  <a:srgbClr val="1F1F1F"/>
                </a:solidFill>
                <a:latin typeface="Times New Roman"/>
                <a:cs typeface="Times New Roman"/>
              </a:rPr>
              <a:t> 	</a:t>
            </a:r>
            <a:r>
              <a:rPr dirty="0" smtClean="0" sz="800" spc="85">
                <a:solidFill>
                  <a:srgbClr val="1F1F1F"/>
                </a:solidFill>
                <a:latin typeface="Times New Roman"/>
                <a:cs typeface="Times New Roman"/>
              </a:rPr>
              <a:t>.._'7'"""_</a:t>
            </a:r>
            <a:r>
              <a:rPr dirty="0" smtClean="0" sz="800" spc="85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800" spc="-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95" i="1">
                <a:solidFill>
                  <a:srgbClr val="1F1F1F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32817" y="5947434"/>
            <a:ext cx="29718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280">
                <a:solidFill>
                  <a:srgbClr val="595959"/>
                </a:solidFill>
                <a:latin typeface="Arial"/>
                <a:cs typeface="Arial"/>
              </a:rPr>
              <a:t>I</a:t>
            </a:r>
            <a:r>
              <a:rPr dirty="0" smtClean="0" sz="400" spc="280">
                <a:solidFill>
                  <a:srgbClr val="595959"/>
                </a:solidFill>
                <a:latin typeface="Arial"/>
                <a:cs typeface="Arial"/>
              </a:rPr>
              <a:t>       </a:t>
            </a:r>
            <a:r>
              <a:rPr dirty="0" smtClean="0" sz="400" spc="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mtClean="0" sz="400" spc="555">
                <a:solidFill>
                  <a:srgbClr val="1F1F1F"/>
                </a:solidFill>
                <a:latin typeface="Arial"/>
                <a:cs typeface="Arial"/>
              </a:rPr>
              <a:t>,</a:t>
            </a:r>
            <a:endParaRPr sz="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95906" y="5903702"/>
            <a:ext cx="686435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31" sz="2175" spc="-615" i="1">
                <a:solidFill>
                  <a:srgbClr val="595959"/>
                </a:solidFill>
                <a:latin typeface="Courier New"/>
                <a:cs typeface="Courier New"/>
              </a:rPr>
              <a:t>_</a:t>
            </a:r>
            <a:r>
              <a:rPr dirty="0" smtClean="0" baseline="3831" sz="2175" spc="-1117" i="1">
                <a:solidFill>
                  <a:srgbClr val="595959"/>
                </a:solidFill>
                <a:latin typeface="Courier New"/>
                <a:cs typeface="Courier New"/>
              </a:rPr>
              <a:t> </a:t>
            </a:r>
            <a:r>
              <a:rPr dirty="0" smtClean="0" baseline="3831" sz="2175" spc="-494" i="1">
                <a:solidFill>
                  <a:srgbClr val="858585"/>
                </a:solidFill>
                <a:latin typeface="Courier New"/>
                <a:cs typeface="Courier New"/>
              </a:rPr>
              <a:t>_</a:t>
            </a:r>
            <a:r>
              <a:rPr dirty="0" smtClean="0" baseline="3831" sz="2175" spc="0" i="1" u="sng">
                <a:solidFill>
                  <a:srgbClr val="858585"/>
                </a:solidFill>
                <a:latin typeface="Courier New"/>
                <a:cs typeface="Courier New"/>
              </a:rPr>
              <a:t> </a:t>
            </a:r>
            <a:r>
              <a:rPr dirty="0" smtClean="0" baseline="3831" sz="2175" spc="412" i="1" u="sng">
                <a:solidFill>
                  <a:srgbClr val="858585"/>
                </a:solidFill>
                <a:latin typeface="Courier New"/>
                <a:cs typeface="Courier New"/>
              </a:rPr>
              <a:t> </a:t>
            </a:r>
            <a:r>
              <a:rPr dirty="0" smtClean="0" baseline="3831" sz="2175" spc="-1080" i="1">
                <a:solidFill>
                  <a:srgbClr val="858585"/>
                </a:solidFill>
                <a:latin typeface="Courier New"/>
                <a:cs typeface="Courier New"/>
              </a:rPr>
              <a:t> </a:t>
            </a:r>
            <a:r>
              <a:rPr dirty="0" smtClean="0" baseline="3367" sz="2475" spc="-419" i="1">
                <a:solidFill>
                  <a:srgbClr val="3F3F3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170" i="1">
                <a:solidFill>
                  <a:srgbClr val="595959"/>
                </a:solidFill>
                <a:latin typeface="Arial"/>
                <a:cs typeface="Arial"/>
              </a:rPr>
              <a:t>;</a:t>
            </a:r>
            <a:r>
              <a:rPr dirty="0" smtClean="0" baseline="3367" sz="2475" spc="-367" i="1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-100" i="1">
                <a:solidFill>
                  <a:srgbClr val="3F3F3F"/>
                </a:solidFill>
                <a:latin typeface="Arial"/>
                <a:cs typeface="Arial"/>
              </a:rPr>
              <a:t>/</a:t>
            </a:r>
            <a:r>
              <a:rPr dirty="0" smtClean="0" sz="1100" spc="-200" i="1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mtClean="0" sz="1100" spc="-240" i="1">
                <a:solidFill>
                  <a:srgbClr val="595959"/>
                </a:solidFill>
                <a:latin typeface="Arial"/>
                <a:cs typeface="Arial"/>
              </a:rPr>
              <a:t>J</a:t>
            </a:r>
            <a:r>
              <a:rPr dirty="0" smtClean="0" sz="1100" spc="-35" i="1">
                <a:solidFill>
                  <a:srgbClr val="3F3F3F"/>
                </a:solidFill>
                <a:latin typeface="Arial"/>
                <a:cs typeface="Arial"/>
              </a:rPr>
              <a:t>"</a:t>
            </a:r>
            <a:r>
              <a:rPr dirty="0" smtClean="0" sz="1100" spc="-100" i="1">
                <a:solidFill>
                  <a:srgbClr val="1F1F1F"/>
                </a:solidFill>
                <a:latin typeface="Arial"/>
                <a:cs typeface="Arial"/>
              </a:rPr>
              <a:t>x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28130" y="6178430"/>
            <a:ext cx="8382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95" i="1">
                <a:solidFill>
                  <a:srgbClr val="3F3F3F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39480" y="6399961"/>
            <a:ext cx="77470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35" i="1">
                <a:solidFill>
                  <a:srgbClr val="1F1F1F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98618" y="6398762"/>
            <a:ext cx="6794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70" i="1">
                <a:solidFill>
                  <a:srgbClr val="1F1F1F"/>
                </a:solidFill>
                <a:latin typeface="Times New Roman"/>
                <a:cs typeface="Times New Roman"/>
              </a:rPr>
              <a:t>X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1414" y="6569493"/>
            <a:ext cx="59309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55">
                <a:solidFill>
                  <a:srgbClr val="1F1F1F"/>
                </a:solidFill>
                <a:latin typeface="Times New Roman"/>
                <a:cs typeface="Times New Roman"/>
              </a:rPr>
              <a:t>(o)</a:t>
            </a:r>
            <a:r>
              <a:rPr dirty="0" smtClean="0" sz="800" spc="-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5">
                <a:solidFill>
                  <a:srgbClr val="1F1F1F"/>
                </a:solidFill>
                <a:latin typeface="Times New Roman"/>
                <a:cs typeface="Times New Roman"/>
              </a:rPr>
              <a:t>Cartesian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24031" y="6575245"/>
            <a:ext cx="68326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40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800" spc="55">
                <a:solidFill>
                  <a:srgbClr val="1F1F1F"/>
                </a:solidFill>
                <a:latin typeface="Times New Roman"/>
                <a:cs typeface="Times New Roman"/>
              </a:rPr>
              <a:t>b}</a:t>
            </a:r>
            <a:r>
              <a:rPr dirty="0" smtClean="0" sz="800" spc="25">
                <a:solidFill>
                  <a:srgbClr val="1F1F1F"/>
                </a:solidFill>
                <a:latin typeface="Times New Roman"/>
                <a:cs typeface="Times New Roman"/>
              </a:rPr>
              <a:t>Cylindrical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31429" y="6569493"/>
            <a:ext cx="60261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65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800" spc="85">
                <a:solidFill>
                  <a:srgbClr val="1F1F1F"/>
                </a:solidFill>
                <a:latin typeface="Times New Roman"/>
                <a:cs typeface="Times New Roman"/>
              </a:rPr>
              <a:t>c</a:t>
            </a:r>
            <a:r>
              <a:rPr dirty="0" smtClean="0" sz="800" spc="65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800" spc="-9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0">
                <a:solidFill>
                  <a:srgbClr val="1F1F1F"/>
                </a:solidFill>
                <a:latin typeface="Times New Roman"/>
                <a:cs typeface="Times New Roman"/>
              </a:rPr>
              <a:t>Spherical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29779" y="6783237"/>
            <a:ext cx="45910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5">
                <a:solidFill>
                  <a:srgbClr val="0F0F0F"/>
                </a:solidFill>
                <a:latin typeface="Arial"/>
                <a:cs typeface="Arial"/>
              </a:rPr>
              <a:t>fl&amp;.</a:t>
            </a:r>
            <a:r>
              <a:rPr dirty="0" smtClean="0" sz="1200" spc="-9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50" spc="35">
                <a:solidFill>
                  <a:srgbClr val="0F0F0F"/>
                </a:solidFill>
                <a:latin typeface="Times New Roman"/>
                <a:cs typeface="Times New Roman"/>
              </a:rPr>
              <a:t>1·1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79575" y="7287659"/>
            <a:ext cx="5771515" cy="744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 indent="229870">
              <a:lnSpc>
                <a:spcPct val="67400"/>
              </a:lnSpc>
            </a:pP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-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also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defined</a:t>
            </a:r>
            <a:r>
              <a:rPr dirty="0" smtClean="0" sz="11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intersection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orthogonal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surfaces,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-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shown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Fig.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1-</a:t>
            </a:r>
            <a:r>
              <a:rPr dirty="0" smtClean="0" sz="1100" spc="-140">
                <a:solidFill>
                  <a:srgbClr val="0F0F0F"/>
                </a:solidFill>
                <a:latin typeface="Times New Roman"/>
                <a:cs typeface="Times New Roman"/>
              </a:rPr>
              <a:t>3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0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surfaces  </a:t>
            </a:r>
            <a:r>
              <a:rPr dirty="0" smtClean="0" sz="1100" spc="-1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are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infinite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planes  </a:t>
            </a:r>
            <a:r>
              <a:rPr dirty="0" smtClean="0" sz="11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 i="1">
                <a:solidFill>
                  <a:srgbClr val="0F0F0F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4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45">
                <a:solidFill>
                  <a:srgbClr val="0F0F0F"/>
                </a:solidFill>
                <a:latin typeface="Arial"/>
                <a:cs typeface="Arial"/>
              </a:rPr>
              <a:t>=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const.,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 i="1">
                <a:solidFill>
                  <a:srgbClr val="1F1F1F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90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9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cons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35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180">
                <a:solidFill>
                  <a:srgbClr val="1F1F1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180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25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25">
                <a:solidFill>
                  <a:srgbClr val="0F0F0F"/>
                </a:solidFill>
                <a:latin typeface="Arial"/>
                <a:cs typeface="Arial"/>
              </a:rPr>
              <a:t>=</a:t>
            </a:r>
            <a:r>
              <a:rPr dirty="0" smtClean="0" sz="950" spc="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const</a:t>
            </a:r>
            <a:r>
              <a:rPr dirty="0" smtClean="0" sz="1100" spc="-1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coordinates,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2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const.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same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infinite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cartesian;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90" i="1">
                <a:solidFill>
                  <a:srgbClr val="0F0F0F"/>
                </a:solidFill>
                <a:latin typeface="Times New Roman"/>
                <a:cs typeface="Times New Roman"/>
              </a:rPr>
              <a:t>q,</a:t>
            </a:r>
            <a:r>
              <a:rPr dirty="0" smtClean="0" sz="1400" spc="-229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65">
                <a:solidFill>
                  <a:srgbClr val="3F3F3F"/>
                </a:solidFill>
                <a:latin typeface="Arial"/>
                <a:cs typeface="Arial"/>
              </a:rPr>
              <a:t>=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975"/>
              </a:lnSpc>
              <a:tabLst>
                <a:tab pos="478155" algn="l"/>
                <a:tab pos="5404485" algn="l"/>
              </a:tabLst>
            </a:pP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const.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0F0F0F"/>
                </a:solidFill>
                <a:latin typeface="Times New Roman"/>
                <a:cs typeface="Times New Roman"/>
              </a:rPr>
              <a:t>half</a:t>
            </a:r>
            <a:r>
              <a:rPr dirty="0" smtClean="0" sz="10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F0F0F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its</a:t>
            </a:r>
            <a:r>
              <a:rPr dirty="0" smtClean="0" sz="10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F1F1F"/>
                </a:solidFill>
                <a:latin typeface="Times New Roman"/>
                <a:cs typeface="Times New Roman"/>
              </a:rPr>
              <a:t>edge</a:t>
            </a:r>
            <a:r>
              <a:rPr dirty="0" smtClean="0" sz="1000" spc="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F1F1F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00" spc="-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 i="1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1050" spc="100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axis;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 i="1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1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55">
                <a:solidFill>
                  <a:srgbClr val="3F3F3F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9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cons</a:t>
            </a:r>
            <a:r>
              <a:rPr dirty="0" smtClean="0" sz="1000" spc="80">
                <a:solidFill>
                  <a:srgbClr val="1F1F1F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27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7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4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dirty="0" smtClean="0" sz="1000" spc="-114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000" spc="80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right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cylinder.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These</a:t>
            </a:r>
            <a:endParaRPr sz="1000">
              <a:latin typeface="Times New Roman"/>
              <a:cs typeface="Times New Roman"/>
            </a:endParaRPr>
          </a:p>
          <a:p>
            <a:pPr marL="18415">
              <a:lnSpc>
                <a:spcPts val="1400"/>
              </a:lnSpc>
              <a:tabLst>
                <a:tab pos="5502275" algn="l"/>
              </a:tabLst>
            </a:pP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surfaces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are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orthogonal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their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intersection</a:t>
            </a:r>
            <a:r>
              <a:rPr dirty="0" smtClean="0" sz="11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locates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100" spc="1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 i="1">
                <a:solidFill>
                  <a:srgbClr val="0F0F0F"/>
                </a:solidFill>
                <a:latin typeface="Arial"/>
                <a:cs typeface="Arial"/>
              </a:rPr>
              <a:t>P.</a:t>
            </a:r>
            <a:r>
              <a:rPr dirty="0" smtClean="0" sz="950" spc="40" i="1">
                <a:solidFill>
                  <a:srgbClr val="0F0F0F"/>
                </a:solidFill>
                <a:latin typeface="Arial"/>
                <a:cs typeface="Arial"/>
              </a:rPr>
              <a:t>   </a:t>
            </a:r>
            <a:r>
              <a:rPr dirty="0" smtClean="0" sz="950" spc="-6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coordinates.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-90" i="1">
                <a:solidFill>
                  <a:srgbClr val="0F0F0F"/>
                </a:solidFill>
                <a:latin typeface="Times New Roman"/>
                <a:cs typeface="Times New Roman"/>
              </a:rPr>
              <a:t>q,</a:t>
            </a:r>
            <a:r>
              <a:rPr dirty="0" smtClean="0" sz="1400" spc="-229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9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73826" y="7947084"/>
            <a:ext cx="5771515" cy="1168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ts val="1620"/>
              </a:lnSpc>
              <a:tabLst>
                <a:tab pos="3035935" algn="l"/>
                <a:tab pos="3714750" algn="l"/>
              </a:tabLst>
            </a:pP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cons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dirty="0" smtClean="0" sz="1000" spc="1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same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half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as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cylindrical;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150" spc="-15" i="1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50" spc="-6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95">
                <a:solidFill>
                  <a:srgbClr val="0F0F0F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229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const.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25">
                <a:solidFill>
                  <a:srgbClr val="0F0F0F"/>
                </a:solidFill>
                <a:latin typeface="Arial"/>
                <a:cs typeface="Arial"/>
              </a:rPr>
              <a:t>is</a:t>
            </a:r>
            <a:r>
              <a:rPr dirty="0" smtClean="0" sz="1000" spc="2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-114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8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sphere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with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its </a:t>
            </a:r>
            <a:r>
              <a:rPr dirty="0" smtClean="0" sz="1100" spc="-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center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F1F1F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ts val="1415"/>
              </a:lnSpc>
              <a:tabLst>
                <a:tab pos="529590" algn="l"/>
                <a:tab pos="1219835" algn="l"/>
              </a:tabLst>
            </a:pPr>
            <a:r>
              <a:rPr dirty="0" smtClean="0" sz="1100">
                <a:solidFill>
                  <a:srgbClr val="1F1F1F"/>
                </a:solidFill>
                <a:latin typeface="Times New Roman"/>
                <a:cs typeface="Times New Roman"/>
              </a:rPr>
              <a:t>origin;	</a:t>
            </a:r>
            <a:r>
              <a:rPr dirty="0" smtClean="0" sz="1050" spc="95" i="1">
                <a:solidFill>
                  <a:srgbClr val="0F0F0F"/>
                </a:solidFill>
                <a:latin typeface="Times New Roman"/>
                <a:cs typeface="Times New Roman"/>
              </a:rPr>
              <a:t>6</a:t>
            </a:r>
            <a:r>
              <a:rPr dirty="0" smtClean="0" sz="1050" spc="-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600" spc="-2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const.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right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cone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whose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axis</a:t>
            </a:r>
            <a:r>
              <a:rPr dirty="0" smtClean="0" sz="1100" spc="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axis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whose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vertex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 </a:t>
            </a:r>
            <a:r>
              <a:rPr dirty="0" smtClean="0" sz="11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F1F1F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195"/>
              </a:lnSpc>
              <a:tabLst>
                <a:tab pos="2610485" algn="l"/>
              </a:tabLst>
            </a:pP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origi</a:t>
            </a:r>
            <a:r>
              <a:rPr dirty="0" smtClean="0" sz="1100" spc="35">
                <a:solidFill>
                  <a:srgbClr val="1F1F1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3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Note</a:t>
            </a:r>
            <a:r>
              <a:rPr dirty="0" smtClean="0" sz="1100" spc="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 i="1">
                <a:solidFill>
                  <a:srgbClr val="0F0F0F"/>
                </a:solidFill>
                <a:latin typeface="Times New Roman"/>
                <a:cs typeface="Times New Roman"/>
              </a:rPr>
              <a:t>8</a:t>
            </a:r>
            <a:r>
              <a:rPr dirty="0" smtClean="0" sz="1100" spc="-6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limited</a:t>
            </a:r>
            <a:r>
              <a:rPr dirty="0" smtClean="0" sz="1100" spc="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range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15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1200" spc="570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25" i="1">
                <a:solidFill>
                  <a:srgbClr val="0F0F0F"/>
                </a:solidFill>
                <a:latin typeface="Times New Roman"/>
                <a:cs typeface="Times New Roman"/>
              </a:rPr>
              <a:t>6</a:t>
            </a:r>
            <a:r>
              <a:rPr dirty="0" smtClean="0" sz="1100" spc="-14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525">
                <a:solidFill>
                  <a:srgbClr val="1F1F1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0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240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12700" marR="12700" indent="235585">
              <a:lnSpc>
                <a:spcPct val="91400"/>
              </a:lnSpc>
              <a:spcBef>
                <a:spcPts val="85"/>
              </a:spcBef>
            </a:pP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Figure</a:t>
            </a:r>
            <a:r>
              <a:rPr dirty="0" smtClean="0" sz="1000" spc="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1-4</a:t>
            </a:r>
            <a:r>
              <a:rPr dirty="0" smtClean="0" sz="10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shows</a:t>
            </a:r>
            <a:r>
              <a:rPr dirty="0" smtClean="0" sz="10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F0F0F"/>
                </a:solidFill>
                <a:latin typeface="Times New Roman"/>
                <a:cs typeface="Times New Roman"/>
              </a:rPr>
              <a:t>vectors</a:t>
            </a:r>
            <a:r>
              <a:rPr dirty="0" smtClean="0" sz="10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F1F1F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 i="1">
                <a:solidFill>
                  <a:srgbClr val="0F0F0F"/>
                </a:solidFill>
                <a:latin typeface="Arial"/>
                <a:cs typeface="Arial"/>
              </a:rPr>
              <a:t>P.</a:t>
            </a:r>
            <a:r>
              <a:rPr dirty="0" smtClean="0" sz="1000" spc="45" i="1">
                <a:solidFill>
                  <a:srgbClr val="0F0F0F"/>
                </a:solidFill>
                <a:latin typeface="Arial"/>
                <a:cs typeface="Arial"/>
              </a:rPr>
              <a:t>   </a:t>
            </a:r>
            <a:r>
              <a:rPr dirty="0" smtClean="0" sz="1000" spc="-8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F1F1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00" spc="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F1F1F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000" spc="1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10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F1F1F"/>
                </a:solidFill>
                <a:latin typeface="Times New Roman"/>
                <a:cs typeface="Times New Roman"/>
              </a:rPr>
              <a:t>vecton</a:t>
            </a:r>
            <a:r>
              <a:rPr dirty="0" smtClean="0" sz="1000" spc="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F1F1F"/>
                </a:solidFill>
                <a:latin typeface="Times New Roman"/>
                <a:cs typeface="Times New Roman"/>
              </a:rPr>
              <a:t>have</a:t>
            </a:r>
            <a:r>
              <a:rPr dirty="0" smtClean="0" sz="1000" spc="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0F0F0F"/>
                </a:solidFill>
                <a:latin typeface="Times New Roman"/>
                <a:cs typeface="Times New Roman"/>
              </a:rPr>
              <a:t>fixed</a:t>
            </a:r>
            <a:r>
              <a:rPr dirty="0" smtClean="0" sz="1100" spc="-35">
                <a:solidFill>
                  <a:srgbClr val="0F0F0F"/>
                </a:solidFill>
                <a:latin typeface="Times New Roman"/>
                <a:cs typeface="Times New Roman"/>
              </a:rPr>
              <a:t> directions,</a:t>
            </a:r>
            <a:r>
              <a:rPr dirty="0" smtClean="0" sz="11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independent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Times New Roman"/>
                <a:cs typeface="Times New Roman"/>
              </a:rPr>
              <a:t>location</a:t>
            </a:r>
            <a:r>
              <a:rPr dirty="0" smtClean="0" sz="1100" spc="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 i="1">
                <a:solidFill>
                  <a:srgbClr val="0F0F0F"/>
                </a:solidFill>
                <a:latin typeface="Arial"/>
                <a:cs typeface="Arial"/>
              </a:rPr>
              <a:t>P.</a:t>
            </a:r>
            <a:r>
              <a:rPr dirty="0" smtClean="0" sz="1000" spc="45" i="1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1000" spc="6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1100" spc="-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F1F1F"/>
                </a:solidFill>
                <a:latin typeface="Arial"/>
                <a:cs typeface="Arial"/>
              </a:rPr>
              <a:t>is</a:t>
            </a:r>
            <a:r>
              <a:rPr dirty="0" smtClean="0" sz="1000" spc="-1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15">
                <a:solidFill>
                  <a:srgbClr val="0F0F0F"/>
                </a:solidFill>
                <a:latin typeface="Times New Roman"/>
                <a:cs typeface="Times New Roman"/>
              </a:rPr>
              <a:t>not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true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0F0F0F"/>
                </a:solidFill>
                <a:latin typeface="Times New Roman"/>
                <a:cs typeface="Times New Roman"/>
              </a:rPr>
              <a:t>two</a:t>
            </a:r>
            <a:r>
              <a:rPr dirty="0" smtClean="0" sz="11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systems</a:t>
            </a:r>
            <a:r>
              <a:rPr dirty="0" smtClean="0" sz="1100" spc="-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except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case</a:t>
            </a:r>
            <a:r>
              <a:rPr dirty="0" smtClean="0" sz="1100" spc="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50" b="1">
                <a:solidFill>
                  <a:srgbClr val="0F0F0F"/>
                </a:solidFill>
                <a:latin typeface="Times New Roman"/>
                <a:cs typeface="Times New Roman"/>
              </a:rPr>
              <a:t>a,</a:t>
            </a:r>
            <a:r>
              <a:rPr dirty="0" smtClean="0" sz="1150" spc="-40" b="1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1150" spc="50" b="1">
                <a:solidFill>
                  <a:srgbClr val="3F3F3F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50" b="1">
                <a:solidFill>
                  <a:srgbClr val="3F3F3F"/>
                </a:solidFill>
                <a:latin typeface="Times New Roman"/>
                <a:cs typeface="Times New Roman"/>
              </a:rPr>
              <a:t>   </a:t>
            </a:r>
            <a:r>
              <a:rPr dirty="0" smtClean="0" sz="1150" spc="-135" b="1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Each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1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normal </a:t>
            </a:r>
            <a:r>
              <a:rPr dirty="0" smtClean="0" sz="11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F0F0F"/>
                </a:solidFill>
                <a:latin typeface="Times New Roman"/>
                <a:cs typeface="Times New Roman"/>
              </a:rPr>
              <a:t>its</a:t>
            </a:r>
            <a:r>
              <a:rPr dirty="0" smtClean="0" sz="10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surface </a:t>
            </a:r>
            <a:r>
              <a:rPr dirty="0" smtClean="0" sz="1100" spc="-1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direction </a:t>
            </a:r>
            <a:r>
              <a:rPr dirty="0" smtClean="0" sz="11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1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100" spc="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increases.   </a:t>
            </a:r>
            <a:r>
              <a:rPr dirty="0" smtClean="0" sz="11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0F0F0F"/>
                </a:solidFill>
                <a:latin typeface="Times New Roman"/>
                <a:cs typeface="Times New Roman"/>
              </a:rPr>
              <a:t>Notice</a:t>
            </a:r>
            <a:r>
              <a:rPr dirty="0" smtClean="0" sz="110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all</a:t>
            </a:r>
            <a:r>
              <a:rPr dirty="0" smtClean="0" sz="1100" spc="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1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systems</a:t>
            </a:r>
            <a:r>
              <a:rPr dirty="0" smtClean="0" sz="1100" spc="-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F1F1F"/>
                </a:solidFill>
                <a:latin typeface="Times New Roman"/>
                <a:cs typeface="Times New Roman"/>
              </a:rPr>
              <a:t>are</a:t>
            </a:r>
            <a:r>
              <a:rPr dirty="0" smtClean="0" sz="1100" spc="8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0F0F0F"/>
                </a:solidFill>
                <a:latin typeface="Times New Roman"/>
                <a:cs typeface="Times New Roman"/>
              </a:rPr>
              <a:t>right-handed: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1272" y="9226789"/>
            <a:ext cx="68580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90">
                <a:solidFill>
                  <a:srgbClr val="0F0F0F"/>
                </a:solidFill>
                <a:latin typeface="Arial"/>
                <a:cs typeface="Arial"/>
              </a:rPr>
              <a:t>....</a:t>
            </a:r>
            <a:r>
              <a:rPr dirty="0" smtClean="0" sz="1200" spc="-15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200" spc="90">
                <a:solidFill>
                  <a:srgbClr val="0F0F0F"/>
                </a:solidFill>
                <a:latin typeface="Arial"/>
                <a:cs typeface="Arial"/>
              </a:rPr>
              <a:t>x</a:t>
            </a:r>
            <a:r>
              <a:rPr dirty="0" smtClean="0" sz="1200" spc="-1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1250" spc="5">
                <a:solidFill>
                  <a:srgbClr val="0F0F0F"/>
                </a:solidFill>
                <a:latin typeface="Times New Roman"/>
                <a:cs typeface="Times New Roman"/>
              </a:rPr>
              <a:t>a,.=</a:t>
            </a:r>
            <a:r>
              <a:rPr dirty="0" smtClean="0" sz="1250" spc="-1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5" b="1">
                <a:solidFill>
                  <a:srgbClr val="0F0F0F"/>
                </a:solidFill>
                <a:latin typeface="Times New Roman"/>
                <a:cs typeface="Times New Roman"/>
              </a:rPr>
              <a:t>a,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80310" y="9174791"/>
            <a:ext cx="695325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0">
                <a:solidFill>
                  <a:srgbClr val="0F0F0F"/>
                </a:solidFill>
                <a:latin typeface="Times New Roman"/>
                <a:cs typeface="Times New Roman"/>
              </a:rPr>
              <a:t>a,.x</a:t>
            </a:r>
            <a:r>
              <a:rPr dirty="0" smtClean="0" sz="12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40">
                <a:solidFill>
                  <a:srgbClr val="0F0F0F"/>
                </a:solidFill>
                <a:latin typeface="Times New Roman"/>
                <a:cs typeface="Times New Roman"/>
              </a:rPr>
              <a:t>a.,</a:t>
            </a:r>
            <a:r>
              <a:rPr dirty="0" smtClean="0" sz="1250" spc="-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75">
                <a:solidFill>
                  <a:srgbClr val="1F1F1F"/>
                </a:solidFill>
                <a:latin typeface="Times New Roman"/>
                <a:cs typeface="Times New Roman"/>
              </a:rPr>
              <a:t>=•,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9510" y="1879600"/>
            <a:ext cx="1444978" cy="1190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49600" y="1749778"/>
            <a:ext cx="1507067" cy="132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006621" y="1738489"/>
            <a:ext cx="976488" cy="1439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444978" y="6039555"/>
            <a:ext cx="1365956" cy="9821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029200" y="5819421"/>
            <a:ext cx="993422" cy="12587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6354" y="5926666"/>
            <a:ext cx="1332089" cy="10950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876778" y="1473200"/>
            <a:ext cx="0" cy="434621"/>
          </a:xfrm>
          <a:custGeom>
            <a:avLst/>
            <a:gdLst/>
            <a:ahLst/>
            <a:cxnLst/>
            <a:rect l="l" t="t" r="r" b="b"/>
            <a:pathLst>
              <a:path w="0" h="434621">
                <a:moveTo>
                  <a:pt x="0" y="434621"/>
                </a:moveTo>
                <a:lnTo>
                  <a:pt x="0" y="0"/>
                </a:lnTo>
              </a:path>
            </a:pathLst>
          </a:custGeom>
          <a:ln w="11288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946421" y="2144889"/>
            <a:ext cx="0" cy="880532"/>
          </a:xfrm>
          <a:custGeom>
            <a:avLst/>
            <a:gdLst/>
            <a:ahLst/>
            <a:cxnLst/>
            <a:rect l="l" t="t" r="r" b="b"/>
            <a:pathLst>
              <a:path w="0" h="880532">
                <a:moveTo>
                  <a:pt x="0" y="880532"/>
                </a:moveTo>
                <a:lnTo>
                  <a:pt x="0" y="0"/>
                </a:lnTo>
              </a:path>
            </a:pathLst>
          </a:custGeom>
          <a:ln w="16933">
            <a:solidFill>
              <a:srgbClr val="3F3F3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905000" y="5480756"/>
            <a:ext cx="0" cy="581376"/>
          </a:xfrm>
          <a:custGeom>
            <a:avLst/>
            <a:gdLst/>
            <a:ahLst/>
            <a:cxnLst/>
            <a:rect l="l" t="t" r="r" b="b"/>
            <a:pathLst>
              <a:path w="0" h="581376">
                <a:moveTo>
                  <a:pt x="0" y="581376"/>
                </a:moveTo>
                <a:lnTo>
                  <a:pt x="0" y="0"/>
                </a:lnTo>
              </a:path>
            </a:pathLst>
          </a:custGeom>
          <a:ln w="16933">
            <a:solidFill>
              <a:srgbClr val="2F2F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733800" y="5469466"/>
            <a:ext cx="0" cy="479776"/>
          </a:xfrm>
          <a:custGeom>
            <a:avLst/>
            <a:gdLst/>
            <a:ahLst/>
            <a:cxnLst/>
            <a:rect l="l" t="t" r="r" b="b"/>
            <a:pathLst>
              <a:path w="0" h="479776">
                <a:moveTo>
                  <a:pt x="0" y="479776"/>
                </a:moveTo>
                <a:lnTo>
                  <a:pt x="0" y="0"/>
                </a:lnTo>
              </a:path>
            </a:pathLst>
          </a:custGeom>
          <a:ln w="11288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76677" y="1025172"/>
            <a:ext cx="10033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55">
                <a:solidFill>
                  <a:srgbClr val="131313"/>
                </a:solidFill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8367" y="1413933"/>
            <a:ext cx="8001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24100" y="1740604"/>
            <a:ext cx="470534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90" i="1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r>
              <a:rPr dirty="0" smtClean="0" sz="1050" spc="-5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20" i="1">
                <a:solidFill>
                  <a:srgbClr val="2A2A2A"/>
                </a:solidFill>
                <a:latin typeface="Arial"/>
                <a:cs typeface="Arial"/>
              </a:rPr>
              <a:t>=</a:t>
            </a:r>
            <a:r>
              <a:rPr dirty="0" smtClean="0" sz="800" spc="-105" i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131313"/>
                </a:solidFill>
                <a:latin typeface="Times New Roman"/>
                <a:cs typeface="Times New Roman"/>
              </a:rPr>
              <a:t>cons</a:t>
            </a:r>
            <a:r>
              <a:rPr dirty="0" smtClean="0" sz="850" spc="50">
                <a:solidFill>
                  <a:srgbClr val="131313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0">
                <a:solidFill>
                  <a:srgbClr val="484848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4989" y="3402895"/>
            <a:ext cx="59309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75">
                <a:solidFill>
                  <a:srgbClr val="131313"/>
                </a:solidFill>
                <a:latin typeface="Arial"/>
                <a:cs typeface="Arial"/>
              </a:rPr>
              <a:t>(a)</a:t>
            </a:r>
            <a:r>
              <a:rPr dirty="0" smtClean="0" sz="700" spc="-9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2A2A2A"/>
                </a:solidFill>
                <a:latin typeface="Times New Roman"/>
                <a:cs typeface="Times New Roman"/>
              </a:rPr>
              <a:t>Cartesian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1878" y="1018822"/>
            <a:ext cx="121666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ANALYSIS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2811" y="1414639"/>
            <a:ext cx="7937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87611" y="1602316"/>
            <a:ext cx="45593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10">
                <a:solidFill>
                  <a:srgbClr val="131313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5">
                <a:solidFill>
                  <a:srgbClr val="484848"/>
                </a:solidFill>
                <a:latin typeface="Times New Roman"/>
                <a:cs typeface="Times New Roman"/>
              </a:rPr>
              <a:t>=</a:t>
            </a:r>
            <a:r>
              <a:rPr dirty="0" smtClean="0" sz="850" spc="-15">
                <a:solidFill>
                  <a:srgbClr val="48484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131313"/>
                </a:solidFill>
                <a:latin typeface="Times New Roman"/>
                <a:cs typeface="Times New Roman"/>
              </a:rPr>
              <a:t>const.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4010" y="3034595"/>
            <a:ext cx="76200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 i="1">
                <a:solidFill>
                  <a:srgbClr val="2A2A2A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7478" y="1030110"/>
            <a:ext cx="58547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CHA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260">
                <a:solidFill>
                  <a:srgbClr val="484848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5">
                <a:solidFill>
                  <a:srgbClr val="48484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84988" y="1416754"/>
            <a:ext cx="8001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5">
                <a:solidFill>
                  <a:srgbClr val="2A2A2A"/>
                </a:solidFill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6900" y="1557160"/>
            <a:ext cx="48196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0" i="1">
                <a:solidFill>
                  <a:srgbClr val="131313"/>
                </a:solidFill>
                <a:latin typeface="Times New Roman"/>
                <a:cs typeface="Times New Roman"/>
              </a:rPr>
              <a:t>6"'</a:t>
            </a:r>
            <a:r>
              <a:rPr dirty="0" smtClean="0" sz="850" spc="1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">
                <a:solidFill>
                  <a:srgbClr val="2A2A2A"/>
                </a:solidFill>
                <a:latin typeface="Times New Roman"/>
                <a:cs typeface="Times New Roman"/>
              </a:rPr>
              <a:t>cons</a:t>
            </a:r>
            <a:r>
              <a:rPr dirty="0" smtClean="0" sz="850" spc="20">
                <a:solidFill>
                  <a:srgbClr val="2A2A2A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90">
                <a:solidFill>
                  <a:srgbClr val="484848"/>
                </a:solidFill>
                <a:latin typeface="Times New Roman"/>
                <a:cs typeface="Times New Roman"/>
              </a:rPr>
              <a:t>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1033" y="3107972"/>
            <a:ext cx="81280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65" i="1">
                <a:solidFill>
                  <a:srgbClr val="484848"/>
                </a:solidFill>
                <a:latin typeface="Arial"/>
                <a:cs typeface="Arial"/>
              </a:rPr>
              <a:t>X</a:t>
            </a:r>
            <a:endParaRPr sz="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57033" y="3402895"/>
            <a:ext cx="67754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45">
                <a:solidFill>
                  <a:srgbClr val="131313"/>
                </a:solidFill>
                <a:latin typeface="Times New Roman"/>
                <a:cs typeface="Times New Roman"/>
              </a:rPr>
              <a:t>(b</a:t>
            </a:r>
            <a:r>
              <a:rPr dirty="0" smtClean="0" sz="850" spc="10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850" spc="5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4232" y="3641371"/>
            <a:ext cx="3328670" cy="516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468630">
              <a:lnSpc>
                <a:spcPct val="100000"/>
              </a:lnSpc>
            </a:pPr>
            <a:r>
              <a:rPr dirty="0" smtClean="0" sz="1150" spc="40">
                <a:solidFill>
                  <a:srgbClr val="131313"/>
                </a:solidFill>
                <a:latin typeface="Arial"/>
                <a:cs typeface="Arial"/>
              </a:rPr>
              <a:t>f'll·</a:t>
            </a:r>
            <a:r>
              <a:rPr dirty="0" smtClean="0" sz="1150" spc="-7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900" spc="60">
                <a:solidFill>
                  <a:srgbClr val="131313"/>
                </a:solidFill>
                <a:latin typeface="Times New Roman"/>
                <a:cs typeface="Times New Roman"/>
              </a:rPr>
              <a:t>1-3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000" spc="140">
                <a:solidFill>
                  <a:srgbClr val="131313"/>
                </a:solidFill>
                <a:latin typeface="Times New Roman"/>
                <a:cs typeface="Times New Roman"/>
              </a:rPr>
              <a:t>1be</a:t>
            </a:r>
            <a:r>
              <a:rPr dirty="0" smtClean="0" sz="100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component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forms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systems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19611" y="2449689"/>
            <a:ext cx="5575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25" i="1">
                <a:solidFill>
                  <a:srgbClr val="131313"/>
                </a:solidFill>
                <a:latin typeface="Times New Roman"/>
                <a:cs typeface="Times New Roman"/>
              </a:rPr>
              <a:t>1---.,_y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06920" y="3177116"/>
            <a:ext cx="42545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65" i="1">
                <a:solidFill>
                  <a:srgbClr val="131313"/>
                </a:solidFill>
                <a:latin typeface="Times New Roman"/>
                <a:cs typeface="Times New Roman"/>
              </a:rPr>
              <a:t>::</a:t>
            </a:r>
            <a:r>
              <a:rPr dirty="0" smtClean="0" sz="850" spc="-7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2A2A2A"/>
                </a:solidFill>
                <a:latin typeface="Times New Roman"/>
                <a:cs typeface="Times New Roman"/>
              </a:rPr>
              <a:t>const.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93078" y="3402895"/>
            <a:ext cx="58547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75">
                <a:solidFill>
                  <a:srgbClr val="131313"/>
                </a:solidFill>
                <a:latin typeface="Arial"/>
                <a:cs typeface="Arial"/>
              </a:rPr>
              <a:t>(c)</a:t>
            </a:r>
            <a:r>
              <a:rPr dirty="0" smtClean="0" sz="700" spc="-5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850" spc="-5">
                <a:solidFill>
                  <a:srgbClr val="131313"/>
                </a:solidFill>
                <a:latin typeface="Times New Roman"/>
                <a:cs typeface="Times New Roman"/>
              </a:rPr>
              <a:t>Spherical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24856" y="4171955"/>
            <a:ext cx="1426845" cy="677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7780" marR="12700" indent="-5715">
              <a:lnSpc>
                <a:spcPct val="116100"/>
              </a:lnSpc>
            </a:pPr>
            <a:r>
              <a:rPr dirty="0" smtClean="0" sz="1050" spc="215">
                <a:solidFill>
                  <a:srgbClr val="131313"/>
                </a:solidFill>
                <a:latin typeface="Times New Roman"/>
                <a:cs typeface="Times New Roman"/>
              </a:rPr>
              <a:t>A=</a:t>
            </a:r>
            <a:r>
              <a:rPr dirty="0" smtClean="0" sz="105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0">
                <a:solidFill>
                  <a:srgbClr val="131313"/>
                </a:solidFill>
                <a:latin typeface="Times New Roman"/>
                <a:cs typeface="Times New Roman"/>
              </a:rPr>
              <a:t>A,</a:t>
            </a:r>
            <a:r>
              <a:rPr dirty="0" smtClean="0" sz="105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5">
                <a:solidFill>
                  <a:srgbClr val="131313"/>
                </a:solidFill>
                <a:latin typeface="Times New Roman"/>
                <a:cs typeface="Times New Roman"/>
              </a:rPr>
              <a:t>a,</a:t>
            </a:r>
            <a:r>
              <a:rPr dirty="0" smtClean="0" sz="105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4" i="1">
                <a:solidFill>
                  <a:srgbClr val="131313"/>
                </a:solidFill>
                <a:latin typeface="Times New Roman"/>
                <a:cs typeface="Times New Roman"/>
              </a:rPr>
              <a:t>+</a:t>
            </a:r>
            <a:r>
              <a:rPr dirty="0" smtClean="0" sz="1050" spc="70" i="1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650" spc="110" i="1">
                <a:solidFill>
                  <a:srgbClr val="2A2A2A"/>
                </a:solidFill>
                <a:latin typeface="Times New Roman"/>
                <a:cs typeface="Times New Roman"/>
              </a:rPr>
              <a:t>yay</a:t>
            </a:r>
            <a:r>
              <a:rPr dirty="0" smtClean="0" sz="650" spc="110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30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204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50" spc="45" i="1">
                <a:solidFill>
                  <a:srgbClr val="131313"/>
                </a:solidFill>
                <a:latin typeface="Times New Roman"/>
                <a:cs typeface="Times New Roman"/>
              </a:rPr>
              <a:t>Az•z</a:t>
            </a:r>
            <a:r>
              <a:rPr dirty="0" smtClean="0" sz="1050" spc="2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85">
                <a:solidFill>
                  <a:srgbClr val="131313"/>
                </a:solidFill>
                <a:latin typeface="Times New Roman"/>
                <a:cs typeface="Times New Roman"/>
              </a:rPr>
              <a:t>A=</a:t>
            </a:r>
            <a:r>
              <a:rPr dirty="0" smtClean="0" sz="10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5" i="1">
                <a:solidFill>
                  <a:srgbClr val="131313"/>
                </a:solidFill>
                <a:latin typeface="Times New Roman"/>
                <a:cs typeface="Times New Roman"/>
              </a:rPr>
              <a:t>A,.a,</a:t>
            </a:r>
            <a:r>
              <a:rPr dirty="0" smtClean="0" sz="1200" spc="-6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6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200" spc="70" i="1">
                <a:solidFill>
                  <a:srgbClr val="131313"/>
                </a:solidFill>
                <a:latin typeface="Times New Roman"/>
                <a:cs typeface="Times New Roman"/>
              </a:rPr>
              <a:t>A•••</a:t>
            </a:r>
            <a:r>
              <a:rPr dirty="0" smtClean="0" sz="1200" spc="5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60">
                <a:solidFill>
                  <a:srgbClr val="2A2A2A"/>
                </a:solidFill>
                <a:latin typeface="Arial"/>
                <a:cs typeface="Arial"/>
              </a:rPr>
              <a:t>+</a:t>
            </a:r>
            <a:r>
              <a:rPr dirty="0" smtClean="0" sz="1050" spc="20">
                <a:solidFill>
                  <a:srgbClr val="131313"/>
                </a:solidFill>
                <a:latin typeface="Times New Roman"/>
                <a:cs typeface="Times New Roman"/>
              </a:rPr>
              <a:t>A,az</a:t>
            </a:r>
            <a:r>
              <a:rPr dirty="0" smtClean="0" sz="105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85">
                <a:solidFill>
                  <a:srgbClr val="131313"/>
                </a:solidFill>
                <a:latin typeface="Times New Roman"/>
                <a:cs typeface="Times New Roman"/>
              </a:rPr>
              <a:t>A=</a:t>
            </a:r>
            <a:r>
              <a:rPr dirty="0" smtClean="0" sz="105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5" i="1">
                <a:solidFill>
                  <a:srgbClr val="131313"/>
                </a:solidFill>
                <a:latin typeface="Times New Roman"/>
                <a:cs typeface="Times New Roman"/>
              </a:rPr>
              <a:t>A,.a,</a:t>
            </a:r>
            <a:r>
              <a:rPr dirty="0" smtClean="0" sz="1200" spc="-6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05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200" spc="100" i="1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17094" sz="975" spc="172" i="1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sz="1150" spc="-45" i="1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17094" sz="975" spc="217" i="1">
                <a:solidFill>
                  <a:srgbClr val="131313"/>
                </a:solidFill>
                <a:latin typeface="Times New Roman"/>
                <a:cs typeface="Times New Roman"/>
              </a:rPr>
              <a:t>6</a:t>
            </a:r>
            <a:r>
              <a:rPr dirty="0" smtClean="0" baseline="-17094" sz="975" spc="217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7094" sz="975" spc="-67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75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A.,.a.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39166" y="4145917"/>
            <a:ext cx="690245" cy="689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8100"/>
              </a:lnSpc>
            </a:pP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59744" y="4890916"/>
            <a:ext cx="5688330" cy="328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5080">
              <a:lnSpc>
                <a:spcPct val="103699"/>
              </a:lnSpc>
            </a:pP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It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noted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components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 i="1">
                <a:solidFill>
                  <a:srgbClr val="131313"/>
                </a:solidFill>
                <a:latin typeface="Arial"/>
                <a:cs typeface="Arial"/>
              </a:rPr>
              <a:t>A,</a:t>
            </a:r>
            <a:r>
              <a:rPr dirty="0" smtClean="0" sz="1000" spc="114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120" i="1">
                <a:solidFill>
                  <a:srgbClr val="484848"/>
                </a:solidFill>
                <a:latin typeface="Arial"/>
                <a:cs typeface="Arial"/>
              </a:rPr>
              <a:t>,</a:t>
            </a:r>
            <a:r>
              <a:rPr dirty="0" smtClean="0" sz="1000" spc="-105" i="1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dirty="0" smtClean="0" sz="1000" spc="105" i="1">
                <a:solidFill>
                  <a:srgbClr val="131313"/>
                </a:solidFill>
                <a:latin typeface="Arial"/>
                <a:cs typeface="Arial"/>
              </a:rPr>
              <a:t>A,,</a:t>
            </a:r>
            <a:r>
              <a:rPr dirty="0" smtClean="0" sz="1000" spc="-1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125" i="1">
                <a:solidFill>
                  <a:srgbClr val="131313"/>
                </a:solidFill>
                <a:latin typeface="Arial"/>
                <a:cs typeface="Arial"/>
              </a:rPr>
              <a:t>A</a:t>
            </a:r>
            <a:r>
              <a:rPr dirty="0" smtClean="0" sz="1000" spc="185" i="1">
                <a:solidFill>
                  <a:srgbClr val="131313"/>
                </a:solidFill>
                <a:latin typeface="Arial"/>
                <a:cs typeface="Arial"/>
              </a:rPr>
              <a:t>••</a:t>
            </a:r>
            <a:r>
              <a:rPr dirty="0" smtClean="0" sz="1000" spc="-7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etc.,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generally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constants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but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more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often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functions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particular</a:t>
            </a:r>
            <a:r>
              <a:rPr dirty="0" smtClean="0" sz="1000" spc="114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82232" y="5404554"/>
            <a:ext cx="8001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9389" y="7006871"/>
            <a:ext cx="7175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40" i="1">
                <a:solidFill>
                  <a:srgbClr val="131313"/>
                </a:solidFill>
                <a:latin typeface="Times New Roman"/>
                <a:cs typeface="Times New Roman"/>
              </a:rPr>
              <a:t>X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14500" y="7387871"/>
            <a:ext cx="587375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40">
                <a:solidFill>
                  <a:srgbClr val="131313"/>
                </a:solidFill>
                <a:latin typeface="Times New Roman"/>
                <a:cs typeface="Times New Roman"/>
              </a:rPr>
              <a:t>(</a:t>
            </a:r>
            <a:r>
              <a:rPr dirty="0" smtClean="0" sz="850" spc="5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110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850" spc="0">
                <a:solidFill>
                  <a:srgbClr val="2A2A2A"/>
                </a:solidFill>
                <a:latin typeface="Times New Roman"/>
                <a:cs typeface="Times New Roman"/>
              </a:rPr>
              <a:t>Cartesian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05388" y="5418666"/>
            <a:ext cx="8001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5">
                <a:solidFill>
                  <a:srgbClr val="2A2A2A"/>
                </a:solidFill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65033" y="5685366"/>
            <a:ext cx="12192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50" i="1">
                <a:solidFill>
                  <a:srgbClr val="131313"/>
                </a:solidFill>
                <a:latin typeface="Arial"/>
                <a:cs typeface="Arial"/>
              </a:rPr>
              <a:t>••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84988" y="5388328"/>
            <a:ext cx="7175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0" i="1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55078" y="6412795"/>
            <a:ext cx="45910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410" i="1">
                <a:solidFill>
                  <a:srgbClr val="131313"/>
                </a:solidFill>
                <a:latin typeface="Times New Roman"/>
                <a:cs typeface="Times New Roman"/>
              </a:rPr>
              <a:t>-y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82056" y="6989939"/>
            <a:ext cx="7175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-40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32588" y="7359650"/>
            <a:ext cx="60071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55">
                <a:solidFill>
                  <a:srgbClr val="2A2A2A"/>
                </a:solidFill>
                <a:latin typeface="Times New Roman"/>
                <a:cs typeface="Times New Roman"/>
              </a:rPr>
              <a:t>(</a:t>
            </a:r>
            <a:r>
              <a:rPr dirty="0" smtClean="0" sz="800" spc="70">
                <a:solidFill>
                  <a:srgbClr val="2A2A2A"/>
                </a:solidFill>
                <a:latin typeface="Times New Roman"/>
                <a:cs typeface="Times New Roman"/>
              </a:rPr>
              <a:t>c</a:t>
            </a:r>
            <a:r>
              <a:rPr dirty="0" smtClean="0" sz="800" spc="55">
                <a:solidFill>
                  <a:srgbClr val="2A2A2A"/>
                </a:solidFill>
                <a:latin typeface="Times New Roman"/>
                <a:cs typeface="Times New Roman"/>
              </a:rPr>
              <a:t>)</a:t>
            </a:r>
            <a:r>
              <a:rPr dirty="0" smtClean="0" sz="800" spc="-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2A2A2A"/>
                </a:solidFill>
                <a:latin typeface="Times New Roman"/>
                <a:cs typeface="Times New Roman"/>
              </a:rPr>
              <a:t>Spheri</a:t>
            </a:r>
            <a:r>
              <a:rPr dirty="0" smtClean="0" sz="850" spc="-30">
                <a:solidFill>
                  <a:srgbClr val="484848"/>
                </a:solidFill>
                <a:latin typeface="Times New Roman"/>
                <a:cs typeface="Times New Roman"/>
              </a:rPr>
              <a:t>c</a:t>
            </a:r>
            <a:r>
              <a:rPr dirty="0" smtClean="0" sz="850" spc="20">
                <a:solidFill>
                  <a:srgbClr val="131313"/>
                </a:solidFill>
                <a:latin typeface="Times New Roman"/>
                <a:cs typeface="Times New Roman"/>
              </a:rPr>
              <a:t>al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65388" y="7602360"/>
            <a:ext cx="5683885" cy="185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905">
              <a:lnSpc>
                <a:spcPct val="100000"/>
              </a:lnSpc>
            </a:pPr>
            <a:r>
              <a:rPr dirty="0" smtClean="0" sz="1250" spc="-90">
                <a:solidFill>
                  <a:srgbClr val="131313"/>
                </a:solidFill>
                <a:latin typeface="Times New Roman"/>
                <a:cs typeface="Times New Roman"/>
              </a:rPr>
              <a:t>FIJ.</a:t>
            </a:r>
            <a:r>
              <a:rPr dirty="0" smtClean="0" sz="12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31313"/>
                </a:solidFill>
                <a:latin typeface="Times New Roman"/>
                <a:cs typeface="Times New Roman"/>
              </a:rPr>
              <a:t>1-4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050" spc="70">
                <a:solidFill>
                  <a:srgbClr val="131313"/>
                </a:solidFill>
                <a:latin typeface="Times New Roman"/>
                <a:cs typeface="Times New Roman"/>
              </a:rPr>
              <a:t>1.5</a:t>
            </a:r>
            <a:r>
              <a:rPr dirty="0" smtClean="0" sz="1050" spc="7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DIFFEREN11AL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VOLUME,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31313"/>
                </a:solidFill>
                <a:latin typeface="Times New Roman"/>
                <a:cs typeface="Times New Roman"/>
              </a:rPr>
              <a:t>SURFACE,</a:t>
            </a:r>
            <a:r>
              <a:rPr dirty="0" smtClean="0" sz="10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">
                <a:solidFill>
                  <a:srgbClr val="13131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131313"/>
                </a:solidFill>
                <a:latin typeface="Times New Roman"/>
                <a:cs typeface="Times New Roman"/>
              </a:rPr>
              <a:t>LINE</a:t>
            </a:r>
            <a:r>
              <a:rPr dirty="0" smtClean="0" sz="105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31313"/>
                </a:solidFill>
                <a:latin typeface="Times New Roman"/>
                <a:cs typeface="Times New Roman"/>
              </a:rPr>
              <a:t>ELEMENTS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 algn="just" marL="12700" marR="13970" indent="219710">
              <a:lnSpc>
                <a:spcPts val="1200"/>
              </a:lnSpc>
            </a:pP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There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A2A2A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4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relatively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few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problems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electromagnetics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A2A2A"/>
                </a:solidFill>
                <a:latin typeface="Times New Roman"/>
                <a:cs typeface="Times New Roman"/>
              </a:rPr>
              <a:t>can</a:t>
            </a:r>
            <a:r>
              <a:rPr dirty="0" smtClean="0" sz="1000" spc="4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solved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without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A2A2A"/>
                </a:solidFill>
                <a:latin typeface="Times New Roman"/>
                <a:cs typeface="Times New Roman"/>
              </a:rPr>
              <a:t>some</a:t>
            </a:r>
            <a:r>
              <a:rPr dirty="0" smtClean="0" sz="1000" spc="114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2A2A2A"/>
                </a:solidFill>
                <a:latin typeface="Times New Roman"/>
                <a:cs typeface="Times New Roman"/>
              </a:rPr>
              <a:t>son</a:t>
            </a:r>
            <a:r>
              <a:rPr dirty="0" smtClean="0" sz="1000" spc="6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integration-along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curve,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over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surface,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throughout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volume.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Hence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corresponding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elements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must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>
                <a:solidFill>
                  <a:srgbClr val="2A2A2A"/>
                </a:solidFill>
                <a:latin typeface="Times New Roman"/>
                <a:cs typeface="Times New Roman"/>
              </a:rPr>
              <a:t>be</a:t>
            </a:r>
            <a:r>
              <a:rPr dirty="0" smtClean="0" sz="1100" spc="3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clearly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understood.</a:t>
            </a:r>
            <a:endParaRPr sz="1000">
              <a:latin typeface="Times New Roman"/>
              <a:cs typeface="Times New Roman"/>
            </a:endParaRPr>
          </a:p>
          <a:p>
            <a:pPr marL="232410">
              <a:lnSpc>
                <a:spcPts val="1160"/>
              </a:lnSpc>
            </a:pP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When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 i="1">
                <a:solidFill>
                  <a:srgbClr val="131313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1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expanded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9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(x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5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100" spc="50" i="1">
                <a:solidFill>
                  <a:srgbClr val="131313"/>
                </a:solidFill>
                <a:latin typeface="Times New Roman"/>
                <a:cs typeface="Times New Roman"/>
              </a:rPr>
              <a:t>dx,</a:t>
            </a:r>
            <a:r>
              <a:rPr dirty="0" smtClean="0" sz="1100" spc="-16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 i="1">
                <a:solidFill>
                  <a:srgbClr val="131313"/>
                </a:solidFill>
                <a:latin typeface="Times New Roman"/>
                <a:cs typeface="Times New Roman"/>
              </a:rPr>
              <a:t>y</a:t>
            </a:r>
            <a:r>
              <a:rPr dirty="0" smtClean="0" sz="1050" spc="1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7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250" spc="-225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50" spc="70" i="1">
                <a:solidFill>
                  <a:srgbClr val="131313"/>
                </a:solidFill>
                <a:latin typeface="Times New Roman"/>
                <a:cs typeface="Times New Roman"/>
              </a:rPr>
              <a:t>dy,</a:t>
            </a:r>
            <a:r>
              <a:rPr dirty="0" smtClean="0" sz="1050" spc="-10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z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6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dz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(r</a:t>
            </a:r>
            <a:r>
              <a:rPr dirty="0" smtClean="0" sz="1000" spc="-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5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50" spc="60" i="1">
                <a:solidFill>
                  <a:srgbClr val="131313"/>
                </a:solidFill>
                <a:latin typeface="Times New Roman"/>
                <a:cs typeface="Times New Roman"/>
              </a:rPr>
              <a:t>dr,</a:t>
            </a:r>
            <a:r>
              <a:rPr dirty="0" smtClean="0" sz="1050" spc="-5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370" i="1">
                <a:solidFill>
                  <a:srgbClr val="131313"/>
                </a:solidFill>
                <a:latin typeface="Times New Roman"/>
                <a:cs typeface="Times New Roman"/>
              </a:rPr>
              <a:t>4&gt;</a:t>
            </a:r>
            <a:r>
              <a:rPr dirty="0" smtClean="0" sz="1250" spc="-8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70">
                <a:solidFill>
                  <a:srgbClr val="2A2A2A"/>
                </a:solidFill>
                <a:latin typeface="Arial"/>
                <a:cs typeface="Arial"/>
              </a:rPr>
              <a:t>+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ts val="1205"/>
              </a:lnSpc>
            </a:pPr>
            <a:r>
              <a:rPr dirty="0" smtClean="0" sz="1050" spc="-40" i="1">
                <a:solidFill>
                  <a:srgbClr val="131313"/>
                </a:solidFill>
                <a:latin typeface="Times New Roman"/>
                <a:cs typeface="Times New Roman"/>
              </a:rPr>
              <a:t>dcp,</a:t>
            </a:r>
            <a:r>
              <a:rPr dirty="0" smtClean="0" sz="1050" spc="-5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r>
              <a:rPr dirty="0" smtClean="0" sz="1000" spc="-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5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dz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(r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9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50" spc="80" i="1">
                <a:solidFill>
                  <a:srgbClr val="131313"/>
                </a:solidFill>
                <a:latin typeface="Times New Roman"/>
                <a:cs typeface="Times New Roman"/>
              </a:rPr>
              <a:t>dr,</a:t>
            </a:r>
            <a:r>
              <a:rPr dirty="0" smtClean="0" sz="1050" spc="-7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65" i="1">
                <a:solidFill>
                  <a:srgbClr val="131313"/>
                </a:solidFill>
                <a:latin typeface="Arial"/>
                <a:cs typeface="Arial"/>
              </a:rPr>
              <a:t>8</a:t>
            </a:r>
            <a:r>
              <a:rPr dirty="0" smtClean="0" sz="950" spc="-12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150" spc="25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950" spc="75" i="1">
                <a:solidFill>
                  <a:srgbClr val="131313"/>
                </a:solidFill>
                <a:latin typeface="Arial"/>
                <a:cs typeface="Arial"/>
              </a:rPr>
              <a:t>d8,</a:t>
            </a:r>
            <a:r>
              <a:rPr dirty="0" smtClean="0" sz="950" spc="-60" i="1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50" spc="-135" i="1">
                <a:solidFill>
                  <a:srgbClr val="131313"/>
                </a:solidFill>
                <a:latin typeface="Times New Roman"/>
                <a:cs typeface="Times New Roman"/>
              </a:rPr>
              <a:t>cp</a:t>
            </a:r>
            <a:r>
              <a:rPr dirty="0" smtClean="0" sz="1050" spc="-2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90">
                <a:solidFill>
                  <a:srgbClr val="131313"/>
                </a:solidFill>
                <a:latin typeface="Arial"/>
                <a:cs typeface="Arial"/>
              </a:rPr>
              <a:t>+</a:t>
            </a:r>
            <a:r>
              <a:rPr dirty="0" smtClean="0" sz="1050" spc="-60" i="1">
                <a:solidFill>
                  <a:srgbClr val="131313"/>
                </a:solidFill>
                <a:latin typeface="Times New Roman"/>
                <a:cs typeface="Times New Roman"/>
              </a:rPr>
              <a:t>dc</a:t>
            </a:r>
            <a:r>
              <a:rPr dirty="0" smtClean="0" sz="1050" spc="-40" i="1">
                <a:solidFill>
                  <a:srgbClr val="131313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40">
                <a:solidFill>
                  <a:srgbClr val="131313"/>
                </a:solidFill>
                <a:latin typeface="Times New Roman"/>
                <a:cs typeface="Times New Roman"/>
              </a:rPr>
              <a:t>),</a:t>
            </a:r>
            <a:r>
              <a:rPr dirty="0" smtClean="0" sz="105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volume</a:t>
            </a:r>
            <a:r>
              <a:rPr dirty="0" smtClean="0" sz="100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" i="1">
                <a:solidFill>
                  <a:srgbClr val="131313"/>
                </a:solidFill>
                <a:latin typeface="Times New Roman"/>
                <a:cs typeface="Times New Roman"/>
              </a:rPr>
              <a:t>dv</a:t>
            </a:r>
            <a:r>
              <a:rPr dirty="0" smtClean="0" sz="1050" spc="7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formed.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9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31313"/>
                </a:solidFill>
                <a:latin typeface="Times New Roman"/>
                <a:cs typeface="Times New Roman"/>
              </a:rPr>
              <a:t>first</a:t>
            </a:r>
            <a:r>
              <a:rPr dirty="0" smtClean="0" sz="950" spc="1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order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05"/>
              </a:lnSpc>
            </a:pP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infinitesimal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quantities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differential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volume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is,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all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three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A2A2A"/>
                </a:solidFill>
                <a:latin typeface="Times New Roman"/>
                <a:cs typeface="Times New Roman"/>
              </a:rPr>
              <a:t>coordinate</a:t>
            </a:r>
            <a:r>
              <a:rPr dirty="0" smtClean="0" sz="1000" spc="3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systems,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7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rectangular</a:t>
            </a:r>
            <a:endParaRPr sz="1000">
              <a:latin typeface="Times New Roman"/>
              <a:cs typeface="Times New Roman"/>
            </a:endParaRPr>
          </a:p>
          <a:p>
            <a:pPr marL="17780">
              <a:lnSpc>
                <a:spcPts val="1255"/>
              </a:lnSpc>
            </a:pP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box.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31313"/>
                </a:solidFill>
                <a:latin typeface="Arial"/>
                <a:cs typeface="Arial"/>
              </a:rPr>
              <a:t>The</a:t>
            </a:r>
            <a:r>
              <a:rPr dirty="0" smtClean="0" sz="950" spc="50">
                <a:solidFill>
                  <a:srgbClr val="131313"/>
                </a:solidFill>
                <a:latin typeface="Arial"/>
                <a:cs typeface="Arial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value</a:t>
            </a:r>
            <a:r>
              <a:rPr dirty="0" smtClean="0" sz="1000" spc="5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3131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6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" i="1">
                <a:solidFill>
                  <a:srgbClr val="131313"/>
                </a:solidFill>
                <a:latin typeface="Times New Roman"/>
                <a:cs typeface="Times New Roman"/>
              </a:rPr>
              <a:t>dv</a:t>
            </a:r>
            <a:r>
              <a:rPr dirty="0" smtClean="0" sz="1050" spc="75" i="1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each</a:t>
            </a:r>
            <a:r>
              <a:rPr dirty="0" smtClean="0" sz="1000" spc="10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A2A2A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000" spc="1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31313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4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3131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105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3131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80">
                <a:solidFill>
                  <a:srgbClr val="13131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31313"/>
                </a:solidFill>
                <a:latin typeface="Times New Roman"/>
                <a:cs typeface="Times New Roman"/>
              </a:rPr>
              <a:t>Fi</a:t>
            </a:r>
            <a:r>
              <a:rPr dirty="0" smtClean="0" sz="1000" spc="35">
                <a:solidFill>
                  <a:srgbClr val="131313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260">
                <a:solidFill>
                  <a:srgbClr val="484848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50">
                <a:solidFill>
                  <a:srgbClr val="48484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31313"/>
                </a:solidFill>
                <a:latin typeface="Times New Roman"/>
                <a:cs typeface="Times New Roman"/>
              </a:rPr>
              <a:t>1-5.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64278" y="7370939"/>
            <a:ext cx="67818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65">
                <a:solidFill>
                  <a:srgbClr val="2A2A2A"/>
                </a:solidFill>
                <a:latin typeface="Times New Roman"/>
                <a:cs typeface="Times New Roman"/>
              </a:rPr>
              <a:t>(b)</a:t>
            </a:r>
            <a:r>
              <a:rPr dirty="0" smtClean="0" sz="800" spc="-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2A2A2A"/>
                </a:solidFill>
                <a:latin typeface="Times New Roman"/>
                <a:cs typeface="Times New Roman"/>
              </a:rPr>
              <a:t>Cylindrical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3450" y="914400"/>
            <a:ext cx="5932538" cy="7763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8727" y="914400"/>
            <a:ext cx="4918261" cy="822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2018-11-10T00:58:57Z</dcterms:created>
  <dcterms:modified xsi:type="dcterms:W3CDTF">2018-11-10T00:58:57Z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LastSaved">
    <vt:filetime>2018-11-09T00:00:00Z</vt:filetime>
  </property>
</Properties>
</file>